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charts/chart2.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9"/>
  </p:notesMasterIdLst>
  <p:handoutMasterIdLst>
    <p:handoutMasterId r:id="rId40"/>
  </p:handoutMasterIdLst>
  <p:sldIdLst>
    <p:sldId id="292" r:id="rId2"/>
    <p:sldId id="268" r:id="rId3"/>
    <p:sldId id="269" r:id="rId4"/>
    <p:sldId id="314" r:id="rId5"/>
    <p:sldId id="316" r:id="rId6"/>
    <p:sldId id="317" r:id="rId7"/>
    <p:sldId id="318" r:id="rId8"/>
    <p:sldId id="319" r:id="rId9"/>
    <p:sldId id="329" r:id="rId10"/>
    <p:sldId id="366" r:id="rId11"/>
    <p:sldId id="367" r:id="rId12"/>
    <p:sldId id="322" r:id="rId13"/>
    <p:sldId id="328" r:id="rId14"/>
    <p:sldId id="300" r:id="rId15"/>
    <p:sldId id="332" r:id="rId16"/>
    <p:sldId id="291" r:id="rId17"/>
    <p:sldId id="336" r:id="rId18"/>
    <p:sldId id="335" r:id="rId19"/>
    <p:sldId id="334" r:id="rId20"/>
    <p:sldId id="340" r:id="rId21"/>
    <p:sldId id="339" r:id="rId22"/>
    <p:sldId id="338" r:id="rId23"/>
    <p:sldId id="363" r:id="rId24"/>
    <p:sldId id="364" r:id="rId25"/>
    <p:sldId id="289" r:id="rId26"/>
    <p:sldId id="299" r:id="rId27"/>
    <p:sldId id="307" r:id="rId28"/>
    <p:sldId id="308" r:id="rId29"/>
    <p:sldId id="348" r:id="rId30"/>
    <p:sldId id="353" r:id="rId31"/>
    <p:sldId id="362" r:id="rId32"/>
    <p:sldId id="352" r:id="rId33"/>
    <p:sldId id="351" r:id="rId34"/>
    <p:sldId id="350" r:id="rId35"/>
    <p:sldId id="287" r:id="rId36"/>
    <p:sldId id="355" r:id="rId37"/>
    <p:sldId id="275" r:id="rId38"/>
  </p:sldIdLst>
  <p:sldSz cx="10058400" cy="7772400"/>
  <p:notesSz cx="7315200" cy="96012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147" autoAdjust="0"/>
    <p:restoredTop sz="79574" autoAdjust="0"/>
  </p:normalViewPr>
  <p:slideViewPr>
    <p:cSldViewPr snapToGrid="0" snapToObjects="1">
      <p:cViewPr varScale="1">
        <p:scale>
          <a:sx n="45" d="100"/>
          <a:sy n="45" d="100"/>
        </p:scale>
        <p:origin x="-738" y="-102"/>
      </p:cViewPr>
      <p:guideLst>
        <p:guide orient="horz" pos="3269"/>
        <p:guide orient="horz" pos="1359"/>
        <p:guide orient="horz" pos="3934"/>
        <p:guide orient="horz" pos="2803"/>
        <p:guide orient="horz" pos="411"/>
        <p:guide orient="horz" pos="4811"/>
        <p:guide orient="horz" pos="777"/>
        <p:guide orient="horz" pos="3726"/>
        <p:guide orient="horz" pos="4092"/>
        <p:guide orient="horz" pos="4412"/>
        <p:guide orient="horz" pos="1529"/>
        <p:guide orient="horz" pos="1480"/>
        <p:guide orient="horz" pos="1197"/>
        <p:guide pos="298"/>
        <p:guide pos="141"/>
        <p:guide pos="3170"/>
        <p:guide pos="6214"/>
        <p:guide pos="3978"/>
      </p:guideLst>
    </p:cSldViewPr>
  </p:slideViewPr>
  <p:outlineViewPr>
    <p:cViewPr>
      <p:scale>
        <a:sx n="33" d="100"/>
        <a:sy n="33" d="100"/>
      </p:scale>
      <p:origin x="0" y="78"/>
    </p:cViewPr>
  </p:outlineViewPr>
  <p:notesTextViewPr>
    <p:cViewPr>
      <p:scale>
        <a:sx n="100" d="100"/>
        <a:sy n="100" d="100"/>
      </p:scale>
      <p:origin x="0" y="0"/>
    </p:cViewPr>
  </p:notesTextViewPr>
  <p:sorterViewPr>
    <p:cViewPr>
      <p:scale>
        <a:sx n="66" d="100"/>
        <a:sy n="66" d="100"/>
      </p:scale>
      <p:origin x="0" y="1518"/>
    </p:cViewPr>
  </p:sorterViewPr>
  <p:notesViewPr>
    <p:cSldViewPr snapToGrid="0" snapToObjects="1">
      <p:cViewPr varScale="1">
        <p:scale>
          <a:sx n="48" d="100"/>
          <a:sy n="48" d="100"/>
        </p:scale>
        <p:origin x="-1884" y="-102"/>
      </p:cViewPr>
      <p:guideLst>
        <p:guide orient="horz" pos="3024"/>
        <p:guide pos="230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layout>
        <c:manualLayout>
          <c:xMode val="edge"/>
          <c:yMode val="edge"/>
          <c:x val="0.67169821525310114"/>
          <c:y val="0.36514522821576761"/>
        </c:manualLayout>
      </c:layout>
      <c:overlay val="0"/>
    </c:title>
    <c:autoTitleDeleted val="0"/>
    <c:plotArea>
      <c:layout>
        <c:manualLayout>
          <c:layoutTarget val="inner"/>
          <c:xMode val="edge"/>
          <c:yMode val="edge"/>
          <c:x val="3.5353535353535352E-2"/>
          <c:y val="0.15980855334259694"/>
          <c:w val="0.61514793605344831"/>
          <c:h val="0.79607379959857982"/>
        </c:manualLayout>
      </c:layout>
      <c:pieChart>
        <c:varyColors val="1"/>
        <c:ser>
          <c:idx val="0"/>
          <c:order val="0"/>
          <c:tx>
            <c:strRef>
              <c:f>Sheet1!$B$1</c:f>
              <c:strCache>
                <c:ptCount val="1"/>
                <c:pt idx="0">
                  <c:v>by contribution source</c:v>
                </c:pt>
              </c:strCache>
            </c:strRef>
          </c:tx>
          <c:dPt>
            <c:idx val="0"/>
            <c:bubble3D val="0"/>
            <c:spPr>
              <a:solidFill>
                <a:srgbClr val="00B0F0"/>
              </a:solidFill>
            </c:spPr>
          </c:dPt>
          <c:dPt>
            <c:idx val="1"/>
            <c:bubble3D val="0"/>
            <c:spPr>
              <a:solidFill>
                <a:srgbClr val="00B050"/>
              </a:solidFill>
            </c:spPr>
          </c:dPt>
          <c:dLbls>
            <c:showLegendKey val="0"/>
            <c:showVal val="0"/>
            <c:showCatName val="0"/>
            <c:showSerName val="0"/>
            <c:showPercent val="1"/>
            <c:showBubbleSize val="0"/>
            <c:showLeaderLines val="1"/>
          </c:dLbls>
          <c:cat>
            <c:strRef>
              <c:f>Sheet1!$A$2:$A$5</c:f>
              <c:strCache>
                <c:ptCount val="4"/>
                <c:pt idx="0">
                  <c:v>Corporations $18.97billion</c:v>
                </c:pt>
                <c:pt idx="1">
                  <c:v>Bequests $22.14billion</c:v>
                </c:pt>
                <c:pt idx="2">
                  <c:v>Foundations $47.43billion</c:v>
                </c:pt>
                <c:pt idx="3">
                  <c:v>Individuals $227.69billion</c:v>
                </c:pt>
              </c:strCache>
            </c:strRef>
          </c:cat>
          <c:val>
            <c:numRef>
              <c:f>Sheet1!$B$2:$B$5</c:f>
              <c:numCache>
                <c:formatCode>General</c:formatCode>
                <c:ptCount val="4"/>
                <c:pt idx="0">
                  <c:v>18.97</c:v>
                </c:pt>
                <c:pt idx="1">
                  <c:v>22.14</c:v>
                </c:pt>
                <c:pt idx="2">
                  <c:v>47.43</c:v>
                </c:pt>
                <c:pt idx="3">
                  <c:v>227.69</c:v>
                </c:pt>
              </c:numCache>
            </c:numRef>
          </c:val>
        </c:ser>
        <c:dLbls>
          <c:showLegendKey val="0"/>
          <c:showVal val="0"/>
          <c:showCatName val="0"/>
          <c:showSerName val="0"/>
          <c:showPercent val="1"/>
          <c:showBubbleSize val="0"/>
          <c:showLeaderLines val="1"/>
        </c:dLbls>
        <c:firstSliceAng val="0"/>
      </c:pieChart>
    </c:plotArea>
    <c:legend>
      <c:legendPos val="r"/>
      <c:layout>
        <c:manualLayout>
          <c:xMode val="edge"/>
          <c:yMode val="edge"/>
          <c:x val="0.68026637633556264"/>
          <c:y val="0.42551801875387996"/>
          <c:w val="0.29448113019963423"/>
          <c:h val="0.16933920024702806"/>
        </c:manualLayout>
      </c:layout>
      <c:overlay val="0"/>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000"/>
            </a:pPr>
            <a:r>
              <a:rPr lang="en-US" sz="2000" dirty="0"/>
              <a:t>by contribution source</a:t>
            </a:r>
          </a:p>
        </c:rich>
      </c:tx>
      <c:layout>
        <c:manualLayout>
          <c:xMode val="edge"/>
          <c:yMode val="edge"/>
          <c:x val="0.6919002028155572"/>
          <c:y val="0.27143186145849418"/>
        </c:manualLayout>
      </c:layout>
      <c:overlay val="0"/>
    </c:title>
    <c:autoTitleDeleted val="0"/>
    <c:view3D>
      <c:rotX val="45"/>
      <c:rotY val="0"/>
      <c:rAngAx val="0"/>
      <c:perspective val="30"/>
    </c:view3D>
    <c:floor>
      <c:thickness val="0"/>
    </c:floor>
    <c:sideWall>
      <c:thickness val="0"/>
    </c:sideWall>
    <c:backWall>
      <c:thickness val="0"/>
    </c:backWall>
    <c:plotArea>
      <c:layout>
        <c:manualLayout>
          <c:layoutTarget val="inner"/>
          <c:xMode val="edge"/>
          <c:yMode val="edge"/>
          <c:x val="1.8289588801399824E-2"/>
          <c:y val="0.10777983634398643"/>
          <c:w val="0.65378181420504256"/>
          <c:h val="0.88879689671144047"/>
        </c:manualLayout>
      </c:layout>
      <c:pie3DChart>
        <c:varyColors val="1"/>
        <c:ser>
          <c:idx val="0"/>
          <c:order val="0"/>
          <c:tx>
            <c:strRef>
              <c:f>Sheet1!$B$1</c:f>
              <c:strCache>
                <c:ptCount val="1"/>
                <c:pt idx="0">
                  <c:v>by contribution source</c:v>
                </c:pt>
              </c:strCache>
            </c:strRef>
          </c:tx>
          <c:dPt>
            <c:idx val="0"/>
            <c:bubble3D val="0"/>
            <c:spPr>
              <a:solidFill>
                <a:schemeClr val="accent4"/>
              </a:solidFill>
            </c:spPr>
          </c:dPt>
          <c:dPt>
            <c:idx val="3"/>
            <c:bubble3D val="0"/>
            <c:spPr>
              <a:solidFill>
                <a:srgbClr val="0070C0"/>
              </a:solidFill>
            </c:spPr>
          </c:dPt>
          <c:dPt>
            <c:idx val="4"/>
            <c:bubble3D val="0"/>
            <c:spPr>
              <a:solidFill>
                <a:schemeClr val="accent5">
                  <a:lumMod val="50000"/>
                </a:schemeClr>
              </a:solidFill>
            </c:spPr>
          </c:dPt>
          <c:dPt>
            <c:idx val="5"/>
            <c:bubble3D val="0"/>
            <c:spPr>
              <a:solidFill>
                <a:schemeClr val="accent6">
                  <a:lumMod val="50000"/>
                </a:schemeClr>
              </a:solidFill>
            </c:spPr>
          </c:dPt>
          <c:dLbls>
            <c:showLegendKey val="0"/>
            <c:showVal val="0"/>
            <c:showCatName val="0"/>
            <c:showSerName val="0"/>
            <c:showPercent val="1"/>
            <c:showBubbleSize val="0"/>
            <c:showLeaderLines val="1"/>
          </c:dLbls>
          <c:cat>
            <c:strRef>
              <c:f>Sheet1!$A$2:$A$7</c:f>
              <c:strCache>
                <c:ptCount val="6"/>
                <c:pt idx="0">
                  <c:v>lndividual</c:v>
                </c:pt>
                <c:pt idx="1">
                  <c:v>Corporate</c:v>
                </c:pt>
                <c:pt idx="2">
                  <c:v>Institutional Foundation</c:v>
                </c:pt>
                <c:pt idx="3">
                  <c:v>United Way</c:v>
                </c:pt>
                <c:pt idx="4">
                  <c:v>Governnment Grants</c:v>
                </c:pt>
                <c:pt idx="5">
                  <c:v>Special Event</c:v>
                </c:pt>
              </c:strCache>
            </c:strRef>
          </c:cat>
          <c:val>
            <c:numRef>
              <c:f>Sheet1!$B$2:$B$7</c:f>
              <c:numCache>
                <c:formatCode>"$"#,##0</c:formatCode>
                <c:ptCount val="6"/>
                <c:pt idx="0">
                  <c:v>213360</c:v>
                </c:pt>
                <c:pt idx="1">
                  <c:v>22415</c:v>
                </c:pt>
                <c:pt idx="2">
                  <c:v>194134.42</c:v>
                </c:pt>
                <c:pt idx="3">
                  <c:v>962204</c:v>
                </c:pt>
                <c:pt idx="4">
                  <c:v>18161</c:v>
                </c:pt>
                <c:pt idx="5">
                  <c:v>43919</c:v>
                </c:pt>
              </c:numCache>
            </c:numRef>
          </c:val>
        </c:ser>
        <c:dLbls>
          <c:showLegendKey val="0"/>
          <c:showVal val="0"/>
          <c:showCatName val="0"/>
          <c:showSerName val="0"/>
          <c:showPercent val="1"/>
          <c:showBubbleSize val="0"/>
          <c:showLeaderLines val="1"/>
        </c:dLbls>
      </c:pie3DChart>
    </c:plotArea>
    <c:legend>
      <c:legendPos val="r"/>
      <c:layout>
        <c:manualLayout>
          <c:xMode val="edge"/>
          <c:yMode val="edge"/>
          <c:x val="0.69541149685834736"/>
          <c:y val="0.35872767742267508"/>
          <c:w val="0.27302284657599618"/>
          <c:h val="0.2942933971488858"/>
        </c:manualLayout>
      </c:layout>
      <c:overlay val="0"/>
      <c:txPr>
        <a:bodyPr/>
        <a:lstStyle/>
        <a:p>
          <a:pPr>
            <a:defRPr sz="1800"/>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913" tIns="48457" rIns="96913" bIns="48457" rtlCol="0"/>
          <a:lstStyle>
            <a:lvl1pPr algn="l">
              <a:defRPr sz="1200"/>
            </a:lvl1pPr>
          </a:lstStyle>
          <a:p>
            <a:endParaRPr lang="en-US"/>
          </a:p>
        </p:txBody>
      </p:sp>
      <p:sp>
        <p:nvSpPr>
          <p:cNvPr id="3" name="Date Placeholder 2"/>
          <p:cNvSpPr>
            <a:spLocks noGrp="1"/>
          </p:cNvSpPr>
          <p:nvPr>
            <p:ph type="dt" sz="quarter" idx="1"/>
          </p:nvPr>
        </p:nvSpPr>
        <p:spPr>
          <a:xfrm>
            <a:off x="4143588" y="1"/>
            <a:ext cx="3169920" cy="480060"/>
          </a:xfrm>
          <a:prstGeom prst="rect">
            <a:avLst/>
          </a:prstGeom>
        </p:spPr>
        <p:txBody>
          <a:bodyPr vert="horz" lIns="96913" tIns="48457" rIns="96913" bIns="48457" rtlCol="0"/>
          <a:lstStyle>
            <a:lvl1pPr algn="r">
              <a:defRPr sz="1200"/>
            </a:lvl1pPr>
          </a:lstStyle>
          <a:p>
            <a:endParaRPr lang="en-US" dirty="0"/>
          </a:p>
        </p:txBody>
      </p:sp>
      <p:sp>
        <p:nvSpPr>
          <p:cNvPr id="4" name="Footer Placeholder 3"/>
          <p:cNvSpPr>
            <a:spLocks noGrp="1"/>
          </p:cNvSpPr>
          <p:nvPr>
            <p:ph type="ftr" sz="quarter" idx="2"/>
          </p:nvPr>
        </p:nvSpPr>
        <p:spPr>
          <a:xfrm>
            <a:off x="0" y="9119475"/>
            <a:ext cx="3169920" cy="480060"/>
          </a:xfrm>
          <a:prstGeom prst="rect">
            <a:avLst/>
          </a:prstGeom>
        </p:spPr>
        <p:txBody>
          <a:bodyPr vert="horz" lIns="96913" tIns="48457" rIns="96913" bIns="48457" rtlCol="0" anchor="b"/>
          <a:lstStyle>
            <a:lvl1pPr algn="l">
              <a:defRPr sz="1200"/>
            </a:lvl1pPr>
          </a:lstStyle>
          <a:p>
            <a:endParaRPr lang="en-US"/>
          </a:p>
        </p:txBody>
      </p:sp>
      <p:sp>
        <p:nvSpPr>
          <p:cNvPr id="5" name="Slide Number Placeholder 4"/>
          <p:cNvSpPr>
            <a:spLocks noGrp="1"/>
          </p:cNvSpPr>
          <p:nvPr>
            <p:ph type="sldNum" sz="quarter" idx="3"/>
          </p:nvPr>
        </p:nvSpPr>
        <p:spPr>
          <a:xfrm>
            <a:off x="4143588" y="9119475"/>
            <a:ext cx="3169920" cy="480060"/>
          </a:xfrm>
          <a:prstGeom prst="rect">
            <a:avLst/>
          </a:prstGeom>
        </p:spPr>
        <p:txBody>
          <a:bodyPr vert="horz" lIns="96913" tIns="48457" rIns="96913" bIns="48457" rtlCol="0" anchor="b"/>
          <a:lstStyle>
            <a:lvl1pPr algn="r">
              <a:defRPr sz="1200"/>
            </a:lvl1pPr>
          </a:lstStyle>
          <a:p>
            <a:fld id="{18DFAC92-2729-4B9C-8762-30B05925BDA9}" type="slidenum">
              <a:rPr lang="en-US" smtClean="0"/>
              <a:pPr/>
              <a:t>‹#›</a:t>
            </a:fld>
            <a:endParaRPr lang="en-US"/>
          </a:p>
        </p:txBody>
      </p:sp>
    </p:spTree>
    <p:extLst>
      <p:ext uri="{BB962C8B-B14F-4D97-AF65-F5344CB8AC3E}">
        <p14:creationId xmlns:p14="http://schemas.microsoft.com/office/powerpoint/2010/main" val="367090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70583" cy="480388"/>
          </a:xfrm>
          <a:prstGeom prst="rect">
            <a:avLst/>
          </a:prstGeom>
        </p:spPr>
        <p:txBody>
          <a:bodyPr vert="horz" lIns="95107" tIns="47553" rIns="95107" bIns="47553" rtlCol="0"/>
          <a:lstStyle>
            <a:lvl1pPr algn="l">
              <a:defRPr sz="1200"/>
            </a:lvl1pPr>
          </a:lstStyle>
          <a:p>
            <a:endParaRPr lang="en-US"/>
          </a:p>
        </p:txBody>
      </p:sp>
      <p:sp>
        <p:nvSpPr>
          <p:cNvPr id="3" name="Date Placeholder 2"/>
          <p:cNvSpPr>
            <a:spLocks noGrp="1"/>
          </p:cNvSpPr>
          <p:nvPr>
            <p:ph type="dt" idx="1"/>
          </p:nvPr>
        </p:nvSpPr>
        <p:spPr>
          <a:xfrm>
            <a:off x="4142962" y="1"/>
            <a:ext cx="3170583" cy="480388"/>
          </a:xfrm>
          <a:prstGeom prst="rect">
            <a:avLst/>
          </a:prstGeom>
        </p:spPr>
        <p:txBody>
          <a:bodyPr vert="horz" lIns="95107" tIns="47553" rIns="95107" bIns="47553" rtlCol="0"/>
          <a:lstStyle>
            <a:lvl1pPr algn="r">
              <a:defRPr sz="1200"/>
            </a:lvl1pPr>
          </a:lstStyle>
          <a:p>
            <a:fld id="{1BF3D5E7-3630-4A88-82F4-67DC2EA12736}" type="datetimeFigureOut">
              <a:rPr lang="en-US" smtClean="0"/>
              <a:pPr/>
              <a:t>10/4/2013</a:t>
            </a:fld>
            <a:endParaRPr lang="en-US"/>
          </a:p>
        </p:txBody>
      </p:sp>
      <p:sp>
        <p:nvSpPr>
          <p:cNvPr id="4" name="Slide Image Placeholder 3"/>
          <p:cNvSpPr>
            <a:spLocks noGrp="1" noRot="1" noChangeAspect="1"/>
          </p:cNvSpPr>
          <p:nvPr>
            <p:ph type="sldImg" idx="2"/>
          </p:nvPr>
        </p:nvSpPr>
        <p:spPr>
          <a:xfrm>
            <a:off x="1862138" y="720725"/>
            <a:ext cx="3332162" cy="2574925"/>
          </a:xfrm>
          <a:prstGeom prst="rect">
            <a:avLst/>
          </a:prstGeom>
          <a:noFill/>
          <a:ln w="12700">
            <a:solidFill>
              <a:prstClr val="black"/>
            </a:solidFill>
          </a:ln>
        </p:spPr>
        <p:txBody>
          <a:bodyPr vert="horz" lIns="95107" tIns="47553" rIns="95107" bIns="47553" rtlCol="0" anchor="ctr"/>
          <a:lstStyle/>
          <a:p>
            <a:endParaRPr lang="en-US"/>
          </a:p>
        </p:txBody>
      </p:sp>
      <p:sp>
        <p:nvSpPr>
          <p:cNvPr id="5" name="Notes Placeholder 4"/>
          <p:cNvSpPr>
            <a:spLocks noGrp="1"/>
          </p:cNvSpPr>
          <p:nvPr>
            <p:ph type="body" sz="quarter" idx="3"/>
          </p:nvPr>
        </p:nvSpPr>
        <p:spPr>
          <a:xfrm>
            <a:off x="732183" y="3296421"/>
            <a:ext cx="5850834" cy="6058290"/>
          </a:xfrm>
          <a:prstGeom prst="rect">
            <a:avLst/>
          </a:prstGeom>
        </p:spPr>
        <p:txBody>
          <a:bodyPr vert="horz" lIns="95107" tIns="47553" rIns="95107" bIns="47553"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6940179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400" kern="1200">
        <a:solidFill>
          <a:schemeClr val="tx1"/>
        </a:solidFill>
        <a:latin typeface="+mn-lt"/>
        <a:ea typeface="+mn-ea"/>
        <a:cs typeface="+mn-cs"/>
      </a:defRPr>
    </a:lvl2pPr>
    <a:lvl3pPr marL="914400" algn="l" defTabSz="914400" rtl="0" eaLnBrk="1" latinLnBrk="0" hangingPunct="1">
      <a:defRPr sz="1400" kern="1200">
        <a:solidFill>
          <a:schemeClr val="tx1"/>
        </a:solidFill>
        <a:latin typeface="+mn-lt"/>
        <a:ea typeface="+mn-ea"/>
        <a:cs typeface="+mn-cs"/>
      </a:defRPr>
    </a:lvl3pPr>
    <a:lvl4pPr marL="1371600" algn="l" defTabSz="914400" rtl="0" eaLnBrk="1" latinLnBrk="0" hangingPunct="1">
      <a:defRPr sz="1400" kern="1200">
        <a:solidFill>
          <a:schemeClr val="tx1"/>
        </a:solidFill>
        <a:latin typeface="+mn-lt"/>
        <a:ea typeface="+mn-ea"/>
        <a:cs typeface="+mn-cs"/>
      </a:defRPr>
    </a:lvl4pPr>
    <a:lvl5pPr marL="1828800" algn="l" defTabSz="914400" rtl="0" eaLnBrk="1" latinLnBrk="0" hangingPunct="1">
      <a:defRPr sz="14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a:spcBef>
                <a:spcPct val="0"/>
              </a:spcBef>
            </a:pPr>
            <a:r>
              <a:rPr lang="en-US" dirty="0" smtClean="0"/>
              <a:t>Deb,</a:t>
            </a:r>
            <a:r>
              <a:rPr lang="en-US" baseline="0" dirty="0" smtClean="0"/>
              <a:t> I usually begin by talking a bit about my fundraising background.</a:t>
            </a:r>
          </a:p>
          <a:p>
            <a:pPr>
              <a:spcBef>
                <a:spcPct val="0"/>
              </a:spcBef>
            </a:pPr>
            <a:endParaRPr lang="en-US" baseline="0" dirty="0" smtClean="0"/>
          </a:p>
          <a:p>
            <a:pPr>
              <a:spcBef>
                <a:spcPct val="0"/>
              </a:spcBef>
            </a:pPr>
            <a:r>
              <a:rPr lang="en-US" baseline="0" dirty="0" smtClean="0"/>
              <a:t>Then I usually congratulate the Board on their goal to build a culture of philanthropy and to increase income from donations.  </a:t>
            </a:r>
          </a:p>
          <a:p>
            <a:pPr>
              <a:spcBef>
                <a:spcPct val="0"/>
              </a:spcBef>
            </a:pPr>
            <a:endParaRPr lang="en-US" baseline="0" dirty="0" smtClean="0"/>
          </a:p>
          <a:p>
            <a:pPr>
              <a:spcBef>
                <a:spcPct val="0"/>
              </a:spcBef>
            </a:pPr>
            <a:r>
              <a:rPr lang="en-US" baseline="0" dirty="0" smtClean="0"/>
              <a:t>My goal is to equip the Board with the tools and information that they need to achieve THEIR goals.  I know that many of them may not be comfortable with what their notion of fundraising is, and I hope to help them reframe the paradigm……after all, when we ask for money for Girl Scouts, we are not asking for something for ourselves….we are GIVING OTHERS THE OPPORTUNITY TO FEEL GOOD ABOUT INVESTING IN A CAUSE THAT THEY CARE ABOUT.  </a:t>
            </a:r>
          </a:p>
          <a:p>
            <a:pPr>
              <a:spcBef>
                <a:spcPct val="0"/>
              </a:spcBef>
            </a:pPr>
            <a:endParaRPr lang="en-US" baseline="0" dirty="0" smtClean="0"/>
          </a:p>
          <a:p>
            <a:pPr>
              <a:spcBef>
                <a:spcPct val="0"/>
              </a:spcBef>
            </a:pPr>
            <a:r>
              <a:rPr lang="en-US" baseline="0" dirty="0" smtClean="0"/>
              <a:t>I also promise Board members that I am not here to make them uncomfortable at this training, or to ask them to go out and raise money in a way that is uncomfortable for them.  I promise to help each one of them find a way in which they can contribute to building a culture of philanthropy, that is comfortable for them.</a:t>
            </a:r>
          </a:p>
          <a:p>
            <a:pPr>
              <a:spcBef>
                <a:spcPct val="0"/>
              </a:spcBef>
            </a:pPr>
            <a:endParaRPr lang="en-US" baseline="0" dirty="0" smtClean="0"/>
          </a:p>
          <a:p>
            <a:pPr>
              <a:spcBef>
                <a:spcPct val="0"/>
              </a:spcBef>
            </a:pPr>
            <a:r>
              <a:rPr lang="en-US" baseline="0" dirty="0" smtClean="0"/>
              <a:t>(if I skip the above, there will be unnecessary tension in the room)</a:t>
            </a:r>
          </a:p>
          <a:p>
            <a:pPr>
              <a:spcBef>
                <a:spcPct val="0"/>
              </a:spcBef>
            </a:pPr>
            <a:endParaRPr lang="en-US" baseline="0" dirty="0" smtClean="0"/>
          </a:p>
          <a:p>
            <a:pPr>
              <a:spcBef>
                <a:spcPct val="0"/>
              </a:spcBef>
            </a:pPr>
            <a:endParaRPr lang="en-US" dirty="0" smtClean="0"/>
          </a:p>
          <a:p>
            <a:pPr>
              <a:spcBef>
                <a:spcPct val="0"/>
              </a:spcBef>
            </a:pPr>
            <a:r>
              <a:rPr lang="en-US" dirty="0" smtClean="0"/>
              <a:t>I</a:t>
            </a:r>
            <a:r>
              <a:rPr lang="en-US" baseline="0" dirty="0" smtClean="0"/>
              <a:t> like to begin by lifting up Juliette:  “</a:t>
            </a:r>
            <a:r>
              <a:rPr lang="en-US" i="1" dirty="0" smtClean="0"/>
              <a:t>Many of your know the story of how Juliette Gordon Low sold her pearls to fund the Movement.  However, the part of the story you never hear, is how Daisy</a:t>
            </a:r>
            <a:r>
              <a:rPr lang="en-US" i="1" baseline="0" dirty="0" smtClean="0"/>
              <a:t> was our first fundraiser, and she was good at it!  Armed only with her vision, and a founders passion for what she perceived this organization could do for girls, she ASKED for investments. She asked her family, her friends, her friends’ families.  Today, we have the Macy Conference Center that sits on 400 acres in Westchester County NY, that was donated to GS, because Juliette asked for support.   The reason I share that story, is because we focus on the sale of the pearls, but in reality we were not founded  on the sale of her </a:t>
            </a:r>
            <a:r>
              <a:rPr lang="en-US" i="1" baseline="0" dirty="0" err="1" smtClean="0"/>
              <a:t>bling</a:t>
            </a:r>
            <a:r>
              <a:rPr lang="en-US" i="1" baseline="0" dirty="0" smtClean="0"/>
              <a:t>.  But, we have sustained ourselves by selling cookies, calendars, nuts and other products for</a:t>
            </a:r>
            <a:r>
              <a:rPr lang="en-US" i="1" dirty="0" smtClean="0"/>
              <a:t> generations.  And, every</a:t>
            </a:r>
            <a:r>
              <a:rPr lang="en-US" i="1" baseline="0" dirty="0" smtClean="0"/>
              <a:t> decade, council revenue soared through product sales, w</a:t>
            </a:r>
            <a:r>
              <a:rPr lang="en-US" i="1" dirty="0" smtClean="0"/>
              <a:t>e drifted further and further away from the philanthropic behaviors, and into a continuous cycle of  rolling up our sleeves and ‘earning’ money; selling cookies and putting on non-mission related special events. </a:t>
            </a:r>
          </a:p>
          <a:p>
            <a:pPr>
              <a:spcBef>
                <a:spcPct val="0"/>
              </a:spcBef>
            </a:pPr>
            <a:endParaRPr lang="en-US" i="1" dirty="0" smtClean="0"/>
          </a:p>
          <a:p>
            <a:pPr>
              <a:spcBef>
                <a:spcPct val="0"/>
              </a:spcBef>
            </a:pPr>
            <a:r>
              <a:rPr lang="en-US" i="1" dirty="0" smtClean="0"/>
              <a:t>Today’s presentation is focused on </a:t>
            </a:r>
            <a:r>
              <a:rPr lang="en-US" b="1" i="1" dirty="0" smtClean="0"/>
              <a:t>philanthropy,</a:t>
            </a:r>
            <a:r>
              <a:rPr lang="en-US" i="1" dirty="0" smtClean="0"/>
              <a:t> not money</a:t>
            </a:r>
            <a:r>
              <a:rPr lang="en-US" i="1" baseline="0" dirty="0" smtClean="0"/>
              <a:t> earning.</a:t>
            </a:r>
            <a:r>
              <a:rPr lang="en-US" i="1" dirty="0" smtClean="0"/>
              <a:t>  Our objective today is to inspire and motivate you to return home and </a:t>
            </a:r>
            <a:r>
              <a:rPr lang="en-US" b="1" i="1" dirty="0" smtClean="0"/>
              <a:t>LEAD</a:t>
            </a:r>
            <a:r>
              <a:rPr lang="en-US" i="1" dirty="0" smtClean="0"/>
              <a:t> a sweeping change in the paradigm of charitable giving to Girl Scouts. Philanthropy is not about money, but what is accomplished with the money. More money, more mission.”</a:t>
            </a:r>
          </a:p>
          <a:p>
            <a:pPr>
              <a:spcBef>
                <a:spcPct val="0"/>
              </a:spcBef>
            </a:pPr>
            <a:endParaRPr lang="en-US" i="1" dirty="0" smtClean="0"/>
          </a:p>
          <a:p>
            <a:pPr>
              <a:spcBef>
                <a:spcPct val="0"/>
              </a:spcBef>
            </a:pPr>
            <a:r>
              <a:rPr lang="en-US" dirty="0" smtClean="0"/>
              <a:t>Often</a:t>
            </a:r>
            <a:r>
              <a:rPr lang="en-US" baseline="0" dirty="0" smtClean="0"/>
              <a:t> at this point, I try to get a sense of their comfort with fundraising….Sometimes I have the luxury of a pre-survey but not in this case.  You might want to ask how many of them have fundraised either for GS or another organization?  How many are new to Fundraising?  It will give you a sense of where they are.</a:t>
            </a:r>
            <a:endParaRPr lang="en-US" dirty="0" smtClean="0"/>
          </a:p>
          <a:p>
            <a:pPr>
              <a:spcBef>
                <a:spcPct val="0"/>
              </a:spcBef>
            </a:pPr>
            <a:endParaRPr lang="en-US" dirty="0" smtClean="0"/>
          </a:p>
          <a:p>
            <a:pPr>
              <a:spcBef>
                <a:spcPct val="0"/>
              </a:spcBef>
            </a:pPr>
            <a:endParaRPr lang="en-US" dirty="0" smtClean="0"/>
          </a:p>
          <a:p>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r>
              <a:rPr lang="en-US" dirty="0" smtClean="0"/>
              <a:t>Deb, I don’t think you need any comments from me.</a:t>
            </a:r>
          </a:p>
          <a:p>
            <a:endParaRPr lang="en-US" dirty="0" smtClean="0"/>
          </a:p>
          <a:p>
            <a:r>
              <a:rPr lang="en-US" dirty="0" smtClean="0"/>
              <a:t>The obvious is that Individuals are where the money</a:t>
            </a:r>
            <a:r>
              <a:rPr lang="en-US" baseline="0" dirty="0" smtClean="0"/>
              <a:t> is and where councils should be investing time and effort.</a:t>
            </a:r>
            <a:endParaRPr lang="en-US" dirty="0"/>
          </a:p>
        </p:txBody>
      </p:sp>
      <p:sp>
        <p:nvSpPr>
          <p:cNvPr id="4" name="Slide Number Placeholder 3"/>
          <p:cNvSpPr>
            <a:spLocks noGrp="1"/>
          </p:cNvSpPr>
          <p:nvPr>
            <p:ph type="sldNum" sz="quarter" idx="10"/>
          </p:nvPr>
        </p:nvSpPr>
        <p:spPr>
          <a:xfrm>
            <a:off x="4142964" y="9119175"/>
            <a:ext cx="3170583" cy="480388"/>
          </a:xfrm>
          <a:prstGeom prst="rect">
            <a:avLst/>
          </a:prstGeom>
        </p:spPr>
        <p:txBody>
          <a:bodyPr lIns="95093" tIns="47546" rIns="95093" bIns="47546"/>
          <a:lstStyle/>
          <a:p>
            <a:fld id="{84567059-271B-4754-9477-0E286C472BE0}"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bwMode="auto">
          <a:xfrm>
            <a:off x="4142964" y="9119175"/>
            <a:ext cx="3170583" cy="480388"/>
          </a:xfrm>
          <a:prstGeom prst="rect">
            <a:avLst/>
          </a:prstGeom>
          <a:noFill/>
          <a:ln>
            <a:miter lim="800000"/>
            <a:headEnd/>
            <a:tailEnd/>
          </a:ln>
        </p:spPr>
        <p:txBody>
          <a:bodyPr wrap="square" lIns="95093" tIns="47546" rIns="95093" bIns="47546" numCol="1" anchorCtr="0" compatLnSpc="1">
            <a:prstTxWarp prst="textNoShape">
              <a:avLst/>
            </a:prstTxWarp>
          </a:bodyPr>
          <a:lstStyle/>
          <a:p>
            <a:pPr defTabSz="538331" fontAlgn="base">
              <a:spcBef>
                <a:spcPct val="0"/>
              </a:spcBef>
              <a:spcAft>
                <a:spcPct val="0"/>
              </a:spcAft>
            </a:pPr>
            <a:fld id="{12875AAE-662D-43F3-AD29-CC7C5FA722D2}" type="slidenum">
              <a:rPr lang="en-US"/>
              <a:pPr defTabSz="538331" fontAlgn="base">
                <a:spcBef>
                  <a:spcPct val="0"/>
                </a:spcBef>
                <a:spcAft>
                  <a:spcPct val="0"/>
                </a:spcAft>
              </a:pPr>
              <a:t>11</a:t>
            </a:fld>
            <a:endParaRPr lang="en-US" dirty="0"/>
          </a:p>
        </p:txBody>
      </p:sp>
      <p:sp>
        <p:nvSpPr>
          <p:cNvPr id="25602" name="Rectangle 2"/>
          <p:cNvSpPr>
            <a:spLocks noGrp="1" noRot="1" noChangeAspect="1" noChangeArrowheads="1" noTextEdit="1"/>
          </p:cNvSpPr>
          <p:nvPr>
            <p:ph type="sldImg"/>
          </p:nvPr>
        </p:nvSpPr>
        <p:spPr bwMode="auto">
          <a:xfrm>
            <a:off x="1860550" y="720725"/>
            <a:ext cx="3335338" cy="2576513"/>
          </a:xfrm>
          <a:noFill/>
          <a:ln>
            <a:solidFill>
              <a:srgbClr val="000000"/>
            </a:solidFill>
            <a:miter lim="800000"/>
            <a:headEnd/>
            <a:tailEnd/>
          </a:ln>
        </p:spPr>
      </p:sp>
      <p:sp>
        <p:nvSpPr>
          <p:cNvPr id="27652" name="Rectangle 3"/>
          <p:cNvSpPr>
            <a:spLocks noGrp="1" noChangeArrowheads="1"/>
          </p:cNvSpPr>
          <p:nvPr>
            <p:ph type="body" idx="1"/>
          </p:nvPr>
        </p:nvSpPr>
        <p:spPr>
          <a:ln/>
        </p:spPr>
        <p:txBody>
          <a:bodyPr lIns="95954" tIns="47978" rIns="95954" bIns="47978">
            <a:normAutofit/>
          </a:bodyPr>
          <a:lstStyle/>
          <a:p>
            <a:pPr>
              <a:defRPr/>
            </a:pPr>
            <a:r>
              <a:rPr lang="en-US" dirty="0" smtClean="0"/>
              <a:t>By</a:t>
            </a:r>
            <a:r>
              <a:rPr lang="en-US" baseline="0" dirty="0" smtClean="0"/>
              <a:t> contrast, Western Ohio’s income from individuals (directly) is only 15%, and while United Way income is also from individuals, there is usually not a relationship between the council and the donor, which makes it really difficult to cultivate and steward those donors..</a:t>
            </a:r>
          </a:p>
          <a:p>
            <a:pPr>
              <a:defRPr/>
            </a:pPr>
            <a:endParaRPr lang="en-US" baseline="0" dirty="0" smtClean="0"/>
          </a:p>
          <a:p>
            <a:pPr>
              <a:defRPr/>
            </a:pPr>
            <a:r>
              <a:rPr lang="en-US" baseline="0" dirty="0" smtClean="0"/>
              <a:t>It is usually here that I talk about the amount raised per girl….Western Ohio is abut $29 per girl, and the average council raises $50 per girl.  Other national youth-serving non-profits raise from $100-$800 per youth served.</a:t>
            </a:r>
          </a:p>
          <a:p>
            <a:pPr>
              <a:defRPr/>
            </a:pPr>
            <a:endParaRPr lang="en-US" baseline="0" dirty="0" smtClean="0"/>
          </a:p>
          <a:p>
            <a:pPr>
              <a:defRPr/>
            </a:pPr>
            <a:r>
              <a:rPr lang="en-US" baseline="0" dirty="0" smtClean="0"/>
              <a:t>I also sometimes lead a conversation about the situation with the local United Ways, in which I find out (if I don’t already know) what their local situation is, and if it is declining or increasing, and we talk a bit about strategies for going forward.  This council is really unusual in that 66% of its income is from United Ways, and there are 24 of them!  Clearly, they can’t just quickly move away from UW funding.  But in most councils, it is a dwindling source of income and the leadership has to think carefully about the future of the relationships.</a:t>
            </a: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lIns="95900" tIns="47950" rIns="95900" bIns="47950" numCol="1" anchor="t" anchorCtr="0" compatLnSpc="1">
            <a:prstTxWarp prst="textNoShape">
              <a:avLst/>
            </a:prstTxWarp>
          </a:bodyPr>
          <a:lstStyle/>
          <a:p>
            <a:pPr>
              <a:spcBef>
                <a:spcPct val="0"/>
              </a:spcBef>
            </a:pPr>
            <a:endParaRPr lang="en-US" dirty="0" smtClean="0">
              <a:solidFill>
                <a:schemeClr val="tx1"/>
              </a:solidFill>
            </a:endParaRPr>
          </a:p>
          <a:p>
            <a:pPr>
              <a:spcBef>
                <a:spcPct val="0"/>
              </a:spcBef>
            </a:pPr>
            <a:endParaRPr lang="en-US" dirty="0" smtClean="0">
              <a:solidFill>
                <a:schemeClr val="tx1"/>
              </a:solidFill>
            </a:endParaRPr>
          </a:p>
          <a:p>
            <a:pPr>
              <a:spcBef>
                <a:spcPct val="0"/>
              </a:spcBef>
            </a:pPr>
            <a:r>
              <a:rPr lang="en-US" dirty="0" smtClean="0">
                <a:solidFill>
                  <a:schemeClr val="tx1"/>
                </a:solidFill>
              </a:rPr>
              <a:t>Deb, I am sure you don’t need my comments about this slide.</a:t>
            </a:r>
          </a:p>
          <a:p>
            <a:pPr>
              <a:spcBef>
                <a:spcPct val="0"/>
              </a:spcBef>
            </a:pPr>
            <a:endParaRPr lang="en-US" dirty="0" smtClean="0">
              <a:solidFill>
                <a:schemeClr val="tx1"/>
              </a:solidFill>
            </a:endParaRPr>
          </a:p>
          <a:p>
            <a:pPr>
              <a:spcBef>
                <a:spcPct val="0"/>
              </a:spcBef>
            </a:pPr>
            <a:endParaRPr lang="en-US" dirty="0" smtClean="0">
              <a:solidFill>
                <a:schemeClr val="tx1"/>
              </a:solidFill>
            </a:endParaRPr>
          </a:p>
        </p:txBody>
      </p:sp>
      <p:sp>
        <p:nvSpPr>
          <p:cNvPr id="27651" name="Slide Number Placeholder 3"/>
          <p:cNvSpPr txBox="1">
            <a:spLocks noGrp="1"/>
          </p:cNvSpPr>
          <p:nvPr/>
        </p:nvSpPr>
        <p:spPr bwMode="auto">
          <a:xfrm>
            <a:off x="4143588" y="9119475"/>
            <a:ext cx="3169920" cy="480060"/>
          </a:xfrm>
          <a:prstGeom prst="rect">
            <a:avLst/>
          </a:prstGeom>
          <a:noFill/>
          <a:ln w="9525">
            <a:noFill/>
            <a:miter lim="800000"/>
            <a:headEnd/>
            <a:tailEnd/>
          </a:ln>
        </p:spPr>
        <p:txBody>
          <a:bodyPr lIns="95900" tIns="47950" rIns="95900" bIns="47950" anchor="b"/>
          <a:lstStyle/>
          <a:p>
            <a:pPr algn="r" defTabSz="959043"/>
            <a:fld id="{05D7DD4C-DFB5-48A7-9E3F-810E774D9025}" type="slidenum">
              <a:rPr lang="en-US" sz="1200">
                <a:latin typeface="Omnes_GirlScouts Regular" pitchFamily="50" charset="0"/>
              </a:rPr>
              <a:pPr algn="r" defTabSz="959043"/>
              <a:t>12</a:t>
            </a:fld>
            <a:endParaRPr lang="en-US" sz="1200" dirty="0">
              <a:latin typeface="Omnes_GirlScouts Regular" pitchFamily="50"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a:spcBef>
                <a:spcPct val="0"/>
              </a:spcBef>
            </a:pPr>
            <a:endParaRPr lang="en-US" baseline="0" dirty="0" smtClean="0"/>
          </a:p>
          <a:p>
            <a:pPr>
              <a:spcBef>
                <a:spcPct val="0"/>
              </a:spcBef>
            </a:pPr>
            <a:r>
              <a:rPr lang="en-US" baseline="0" dirty="0" smtClean="0"/>
              <a:t>1. Board members are the volunteer leaders of the organization.  It is so important to have 100% giving, and congratulations to you all for giving at 100%.   I get asked all the time, what amount should board members give?  I believe that Board members should give a personally significant gift.  Consider the 2+2+2 challenge:  Make Girl Scouts one of your </a:t>
            </a:r>
            <a:r>
              <a:rPr lang="en-US" b="1" baseline="0" dirty="0" smtClean="0"/>
              <a:t>Top 2</a:t>
            </a:r>
            <a:r>
              <a:rPr lang="en-US" baseline="0" dirty="0" smtClean="0"/>
              <a:t> charities.  </a:t>
            </a:r>
            <a:r>
              <a:rPr lang="en-US" b="1" baseline="0" dirty="0" smtClean="0"/>
              <a:t>Give 2%</a:t>
            </a:r>
            <a:r>
              <a:rPr lang="en-US" baseline="0" dirty="0" smtClean="0"/>
              <a:t> of your annual income.  </a:t>
            </a:r>
            <a:r>
              <a:rPr lang="en-US" b="1" baseline="0" dirty="0" smtClean="0"/>
              <a:t>Visit </a:t>
            </a:r>
            <a:r>
              <a:rPr lang="en-US" baseline="0" dirty="0" smtClean="0"/>
              <a:t>at least </a:t>
            </a:r>
            <a:r>
              <a:rPr lang="en-US" b="1" baseline="0" dirty="0" smtClean="0"/>
              <a:t>2 donors </a:t>
            </a:r>
            <a:r>
              <a:rPr lang="en-US" baseline="0" dirty="0" smtClean="0"/>
              <a:t>or prospects every year.  Imagine if all your board members were completing this simple challenge every year!</a:t>
            </a:r>
          </a:p>
          <a:p>
            <a:pPr>
              <a:spcBef>
                <a:spcPct val="0"/>
              </a:spcBef>
            </a:pPr>
            <a:endParaRPr lang="en-US" baseline="0" dirty="0" smtClean="0"/>
          </a:p>
          <a:p>
            <a:pPr>
              <a:spcBef>
                <a:spcPct val="0"/>
              </a:spcBef>
            </a:pPr>
            <a:r>
              <a:rPr lang="en-US" baseline="0" dirty="0" smtClean="0"/>
              <a:t>2. Actively participate in donor-centered fund development, in partnership with FD staff and the CEO.  This means opening doors, helping qualify prospects, making discovery visits, committing to cultivation and stewardship (for example, making thank you calls) and going on solicitation visits as appropriate.  Being present is the key—not all of you will have to make the asks.  We will spend a lot of time this morning talking about the various roles each of you can play.</a:t>
            </a:r>
          </a:p>
          <a:p>
            <a:pPr marL="356650" indent="-356650">
              <a:spcBef>
                <a:spcPct val="0"/>
              </a:spcBef>
              <a:buAutoNum type="arabicPeriod" startAt="2"/>
            </a:pPr>
            <a:endParaRPr lang="en-US" baseline="0" dirty="0" smtClean="0"/>
          </a:p>
          <a:p>
            <a:pPr>
              <a:spcBef>
                <a:spcPct val="0"/>
              </a:spcBef>
            </a:pPr>
            <a:r>
              <a:rPr lang="en-US" baseline="0" dirty="0" smtClean="0"/>
              <a:t>3.   Effective fundraisers can tell the GS story with enthusiasm, confidence and pride.   Be ambassadors and advocates for GS. </a:t>
            </a:r>
          </a:p>
          <a:p>
            <a:pPr marL="356650" indent="-356650">
              <a:spcBef>
                <a:spcPct val="0"/>
              </a:spcBef>
              <a:buAutoNum type="arabicPeriod" startAt="2"/>
            </a:pPr>
            <a:endParaRPr lang="en-US" baseline="0" dirty="0" smtClean="0"/>
          </a:p>
          <a:p>
            <a:pPr>
              <a:spcBef>
                <a:spcPct val="0"/>
              </a:spcBef>
            </a:pPr>
            <a:r>
              <a:rPr lang="en-US" baseline="0" dirty="0" smtClean="0"/>
              <a:t>4. Commitment and persistence are key….Do all of the above over and over until it becomes the normal way of work.  Remember that culture is attitudes and behaviors that get repeated. </a:t>
            </a:r>
            <a:endParaRPr lang="en-US" dirty="0" smtClean="0"/>
          </a:p>
          <a:p>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a:defRPr/>
            </a:pPr>
            <a:r>
              <a:rPr lang="en-US" dirty="0" smtClean="0">
                <a:latin typeface="Franklin Gothic Book" pitchFamily="34" charset="0"/>
              </a:rPr>
              <a:t>Deb,</a:t>
            </a:r>
            <a:r>
              <a:rPr lang="en-US" baseline="0" dirty="0" smtClean="0">
                <a:latin typeface="Franklin Gothic Book" pitchFamily="34" charset="0"/>
              </a:rPr>
              <a:t> distribute this handout.  I am sure that you know this cycle well….I just give a brief overview of what it is, and then the next slides go into each step in detail.</a:t>
            </a:r>
            <a:endParaRPr lang="en-US" dirty="0" smtClean="0">
              <a:latin typeface="Franklin Gothic Book" pitchFamily="34" charset="0"/>
            </a:endParaRPr>
          </a:p>
          <a:p>
            <a:pPr>
              <a:defRPr/>
            </a:pPr>
            <a:endParaRPr lang="en-US" dirty="0" smtClean="0">
              <a:latin typeface="Franklin Gothic Book" pitchFamily="34" charset="0"/>
            </a:endParaRPr>
          </a:p>
          <a:p>
            <a:pPr>
              <a:defRPr/>
            </a:pPr>
            <a:r>
              <a:rPr lang="en-US" dirty="0" smtClean="0">
                <a:latin typeface="Franklin Gothic Book" pitchFamily="34" charset="0"/>
              </a:rPr>
              <a:t>I like to say “The message I want to impress here is “There are no shortcuts to major gifts”.  Fund development is donor development, and what</a:t>
            </a:r>
            <a:r>
              <a:rPr lang="en-US" baseline="0" dirty="0" smtClean="0">
                <a:latin typeface="Franklin Gothic Book" pitchFamily="34" charset="0"/>
              </a:rPr>
              <a:t> we want is a lifetime relationship with our donors.  </a:t>
            </a:r>
            <a:endParaRPr lang="en-US" dirty="0" smtClean="0">
              <a:latin typeface="Franklin Gothic Book" pitchFamily="34" charset="0"/>
            </a:endParaRPr>
          </a:p>
          <a:p>
            <a:pPr>
              <a:defRPr/>
            </a:pPr>
            <a:r>
              <a:rPr lang="en-US" dirty="0" smtClean="0">
                <a:latin typeface="Franklin Gothic Book" pitchFamily="34" charset="0"/>
              </a:rPr>
              <a:t>Fund Development is a science and an art.  90% Prep + 10% asking.  This is also a team sport, and you are all varsity members.  As I go through the cycle, please make notes as to what position or role you can play in the development of donors.   </a:t>
            </a:r>
          </a:p>
          <a:p>
            <a:pPr>
              <a:defRPr/>
            </a:pPr>
            <a:endParaRPr lang="en-US" dirty="0" smtClean="0">
              <a:latin typeface="Franklin Gothic Book" pitchFamily="34" charset="0"/>
            </a:endParaRPr>
          </a:p>
          <a:p>
            <a:pPr>
              <a:defRPr/>
            </a:pPr>
            <a:r>
              <a:rPr lang="en-US" dirty="0" smtClean="0">
                <a:latin typeface="Franklin Gothic Book" pitchFamily="34" charset="0"/>
              </a:rPr>
              <a:t>Most of us</a:t>
            </a:r>
            <a:r>
              <a:rPr lang="en-US" baseline="0" dirty="0" smtClean="0">
                <a:latin typeface="Franklin Gothic Book" pitchFamily="34" charset="0"/>
              </a:rPr>
              <a:t> either prefer not to make an ask at all, or we want to go strait from identification to solicitation. Neither route will end in success.”</a:t>
            </a:r>
          </a:p>
          <a:p>
            <a:pPr>
              <a:defRPr/>
            </a:pPr>
            <a:endParaRPr lang="en-US" baseline="0" dirty="0" smtClean="0">
              <a:latin typeface="Franklin Gothic Book" pitchFamily="34" charset="0"/>
            </a:endParaRPr>
          </a:p>
          <a:p>
            <a:pPr>
              <a:defRPr/>
            </a:pPr>
            <a:r>
              <a:rPr lang="en-US" baseline="0" dirty="0" smtClean="0">
                <a:latin typeface="Franklin Gothic Book" pitchFamily="34" charset="0"/>
              </a:rPr>
              <a:t>Let’s explore these 5 steps, one at a time.</a:t>
            </a:r>
          </a:p>
          <a:p>
            <a:pPr>
              <a:defRPr/>
            </a:pPr>
            <a:endParaRPr lang="en-US" baseline="0" dirty="0" smtClean="0">
              <a:latin typeface="Franklin Gothic Book" pitchFamily="34" charset="0"/>
            </a:endParaRPr>
          </a:p>
          <a:p>
            <a:pPr>
              <a:defRPr/>
            </a:pPr>
            <a:endParaRPr lang="en-US" dirty="0" smtClean="0">
              <a:latin typeface="Franklin Gothic Book" pitchFamily="34" charset="0"/>
            </a:endParaRPr>
          </a:p>
          <a:p>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defTabSz="951067">
              <a:defRPr/>
            </a:pPr>
            <a:r>
              <a:rPr lang="en-US" dirty="0" smtClean="0"/>
              <a:t>One of the principles of fund development is “Donors are everywhere.”  They are just at different levels of development.  Identification and qualification can be formal or informal.  </a:t>
            </a:r>
            <a:r>
              <a:rPr lang="en-US" dirty="0" err="1" smtClean="0"/>
              <a:t>WealthEngine</a:t>
            </a:r>
            <a:r>
              <a:rPr lang="en-US" dirty="0" smtClean="0"/>
              <a:t> research is available now for your  prospects and donors, but those records are only reflective of what’s available from public databases.  In fleshing out a fuller profile of your prospects, your development</a:t>
            </a:r>
            <a:r>
              <a:rPr lang="en-US" baseline="0" dirty="0" smtClean="0"/>
              <a:t> staff</a:t>
            </a:r>
            <a:r>
              <a:rPr lang="en-US" dirty="0" smtClean="0"/>
              <a:t> may ask</a:t>
            </a:r>
            <a:r>
              <a:rPr lang="en-US" baseline="0" dirty="0" smtClean="0"/>
              <a:t> you</a:t>
            </a:r>
            <a:r>
              <a:rPr lang="en-US" dirty="0" smtClean="0"/>
              <a:t> to review a list of people who are known to have capacity to give significant philanthropic gifts.  The kind of information you can provide may be “what’s their linkage to Girl Scouts? What do they like to give to?  What’s going on their life that may impact their giving level?”  Have any of you ever engaged in this kind of activity with your board?  Was</a:t>
            </a:r>
            <a:r>
              <a:rPr lang="en-US" baseline="0" dirty="0" smtClean="0"/>
              <a:t> it positive?</a:t>
            </a:r>
            <a:endParaRPr lang="en-US" dirty="0" smtClean="0"/>
          </a:p>
          <a:p>
            <a:endParaRPr lang="en-US" dirty="0" smtClean="0"/>
          </a:p>
          <a:p>
            <a:r>
              <a:rPr lang="en-US" baseline="0" dirty="0" smtClean="0"/>
              <a:t>Deb, </a:t>
            </a:r>
          </a:p>
          <a:p>
            <a:r>
              <a:rPr lang="en-US" baseline="0" dirty="0" smtClean="0"/>
              <a:t>I incorporate in these talking points the fact that every council has donor prospects, even if they don’t currently have a lot of donors. They all have Boards , former Board members, parents, local alumnae, friends/network of Board members and </a:t>
            </a:r>
            <a:r>
              <a:rPr lang="en-US" b="1" baseline="0" dirty="0" smtClean="0"/>
              <a:t>anonymous cookie buyers.  </a:t>
            </a:r>
            <a:r>
              <a:rPr lang="en-US" b="0" baseline="0" dirty="0" smtClean="0"/>
              <a:t>I have a story that I tell about a donor to my council who was under our nose for 40 years before he was ever asked for a gift, and when we finally asked him, he gave over $500,000.  (it is a long and very interesting story…I am sure you have your own!)</a:t>
            </a:r>
            <a:endParaRPr lang="en-US" b="1"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defTabSz="951067">
              <a:defRPr/>
            </a:pPr>
            <a:r>
              <a:rPr lang="en-US" dirty="0" smtClean="0"/>
              <a:t>Once the qualification is done, it’s time to focus on those people who seem</a:t>
            </a:r>
            <a:r>
              <a:rPr lang="en-US" baseline="0" dirty="0" smtClean="0"/>
              <a:t> to be have the most propensity to support Girl Scouts</a:t>
            </a:r>
            <a:r>
              <a:rPr lang="en-US" dirty="0" smtClean="0"/>
              <a:t>.  </a:t>
            </a:r>
            <a:r>
              <a:rPr lang="en-US" b="1" dirty="0" smtClean="0"/>
              <a:t>Discovery </a:t>
            </a:r>
            <a:r>
              <a:rPr lang="en-US" b="0" dirty="0" smtClean="0"/>
              <a:t>is the term we use to describe </a:t>
            </a:r>
            <a:r>
              <a:rPr lang="en-US" dirty="0" smtClean="0"/>
              <a:t>a visit specifically set to get to know the prospect.  The prospect may be a donor who is giving you small gifts based on letter appeals, but you don’t know much about them.  Either way, it’s a VERY important step that has to be done with great sincerity and compassion.  Your objective in a discovery visit is to come away with a clear understanding of the </a:t>
            </a:r>
            <a:r>
              <a:rPr lang="en-US" b="1" dirty="0" smtClean="0"/>
              <a:t>donor’s philanthropic needs.  </a:t>
            </a:r>
            <a:r>
              <a:rPr lang="en-US" b="1" baseline="0" dirty="0" smtClean="0"/>
              <a:t> There is NO ASK during this activity.  </a:t>
            </a:r>
            <a:r>
              <a:rPr lang="en-US" b="0" baseline="0" dirty="0" smtClean="0"/>
              <a:t>Notice that this picture portrays her eyes and ears, not her mouth. </a:t>
            </a:r>
            <a:r>
              <a:rPr lang="en-US" dirty="0" smtClean="0"/>
              <a:t>You will need to listen actively and be disciplined about recording donor information.  Remember the adage</a:t>
            </a:r>
            <a:r>
              <a:rPr lang="en-US" baseline="0" dirty="0" smtClean="0"/>
              <a:t> “If you ask for money, you get advice.  If you ask for advice, you get money.”</a:t>
            </a:r>
            <a:endParaRPr lang="en-US" dirty="0" smtClean="0"/>
          </a:p>
          <a:p>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fontScale="92500" lnSpcReduction="10000"/>
          </a:bodyPr>
          <a:lstStyle/>
          <a:p>
            <a:r>
              <a:rPr lang="en-US" dirty="0" smtClean="0"/>
              <a:t>Deb, there is a Discovery</a:t>
            </a:r>
            <a:r>
              <a:rPr lang="en-US" baseline="0" dirty="0" smtClean="0"/>
              <a:t> Visit handout to distribute.</a:t>
            </a:r>
            <a:endParaRPr lang="en-US" dirty="0" smtClean="0"/>
          </a:p>
          <a:p>
            <a:endParaRPr lang="en-US" dirty="0" smtClean="0"/>
          </a:p>
          <a:p>
            <a:r>
              <a:rPr lang="en-US" dirty="0" smtClean="0"/>
              <a:t>Each</a:t>
            </a:r>
            <a:r>
              <a:rPr lang="en-US" baseline="0" dirty="0" smtClean="0"/>
              <a:t> person needs to find a partner and choose a question below to ask your partner. After the partner has answered the question, switch roles. Then debrief. How did it feel to be asked? How did it feel to ask?  (the point of the exercise is to first, get a feeling of what a discovery visit is like, and secondly, for the Board members to realize that discovery visits are not painful or intimidating for those who think they hate fundraising.)</a:t>
            </a:r>
          </a:p>
          <a:p>
            <a:endParaRPr lang="en-US" baseline="0" dirty="0" smtClean="0"/>
          </a:p>
          <a:p>
            <a:r>
              <a:rPr lang="en-US" baseline="0" dirty="0" smtClean="0"/>
              <a:t>Here’s a copy below of the handout:</a:t>
            </a:r>
          </a:p>
          <a:p>
            <a:endParaRPr lang="en-US" baseline="0" dirty="0" smtClean="0"/>
          </a:p>
          <a:p>
            <a:r>
              <a:rPr lang="en-US" b="1" baseline="0" dirty="0" smtClean="0"/>
              <a:t>DISCOVERY VISITS: GETTING YOUR DONOR TO OPEN UP</a:t>
            </a:r>
          </a:p>
          <a:p>
            <a:endParaRPr lang="en-US" baseline="0" dirty="0" smtClean="0"/>
          </a:p>
          <a:p>
            <a:r>
              <a:rPr lang="en-US" sz="1200" dirty="0"/>
              <a:t>The following is provided to help you develop more personal relationships with your donors.  </a:t>
            </a:r>
          </a:p>
          <a:p>
            <a:r>
              <a:rPr lang="en-US" sz="1200" dirty="0"/>
              <a:t>Discovery visits can be formal appointments set up by staff, or through chance encounters at Girl Scout events.  Here are questions to help generate conversations with your donors which will give you the information you need to </a:t>
            </a:r>
            <a:r>
              <a:rPr lang="en-US" sz="1200" u="sng" dirty="0"/>
              <a:t>fulfill your donors’ philanthropic interests.</a:t>
            </a:r>
            <a:r>
              <a:rPr lang="en-US" sz="1200" dirty="0"/>
              <a:t>  Be sure to share the data and stories with your CEO and Chief Development Officer.  Where appropriate, this will become part of the donor’s record.  </a:t>
            </a:r>
          </a:p>
          <a:p>
            <a:r>
              <a:rPr lang="en-US" sz="1200" b="1" dirty="0"/>
              <a:t> </a:t>
            </a:r>
            <a:endParaRPr lang="en-US" sz="1200" dirty="0"/>
          </a:p>
          <a:p>
            <a:pPr lvl="0"/>
            <a:r>
              <a:rPr lang="en-US" sz="1200" b="1" dirty="0"/>
              <a:t> “Tell me a little about how you came to be involved with the organization. How has Girl Scouting affected your life?  Your family? What is your favorite Girl Scout memory?”</a:t>
            </a:r>
            <a:r>
              <a:rPr lang="en-US" sz="1200" dirty="0"/>
              <a:t> People love to tell their stories, especially to a newcomer like you. Listen closely and enjoy—this may be treasured organizational "lore." It will also give you rich clues about this person's deeper motivation for being connected to your work. </a:t>
            </a:r>
          </a:p>
          <a:p>
            <a:r>
              <a:rPr lang="en-US" sz="1200" dirty="0"/>
              <a:t> </a:t>
            </a:r>
          </a:p>
          <a:p>
            <a:pPr lvl="0"/>
            <a:r>
              <a:rPr lang="en-US" sz="1200" b="1" dirty="0"/>
              <a:t>"What concerns you most about youth today? Any thoughts on possible solutions?  How should Girl Scouts address these concerns?”</a:t>
            </a:r>
            <a:r>
              <a:rPr lang="en-US" sz="1200" dirty="0"/>
              <a:t> Provide the opportunity for the donor to discuss their concerns.  Generally they have told these to others before you, but they haven't given up. They are still determined to change or improve the organization in this arena. Even if you can do nothing to fix it, it will be helpful to you as you move forward to know where they stand.  This is also your opportunity to introduce them to some newer, cutting edge programs which address their concerns.</a:t>
            </a:r>
          </a:p>
          <a:p>
            <a:r>
              <a:rPr lang="en-US" sz="1200" dirty="0"/>
              <a:t> </a:t>
            </a:r>
          </a:p>
          <a:p>
            <a:pPr lvl="0"/>
            <a:r>
              <a:rPr lang="en-US" sz="1200" b="1" dirty="0"/>
              <a:t>"How do you think we could be doing a better job of telling our story?"</a:t>
            </a:r>
            <a:r>
              <a:rPr lang="en-US" sz="1200" dirty="0"/>
              <a:t> Constructive criticism is desirable.  Ask the donor to give concrete examples on how we can better convey our messages.   "I wish we would stop spending so much money on that fancy gala and just bring people to the office to talk with the director and tour the place." </a:t>
            </a:r>
          </a:p>
          <a:p>
            <a:r>
              <a:rPr lang="en-US" sz="1200" dirty="0"/>
              <a:t> </a:t>
            </a:r>
          </a:p>
          <a:p>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a:spcBef>
                <a:spcPct val="0"/>
              </a:spcBef>
            </a:pPr>
            <a:r>
              <a:rPr lang="en-US" dirty="0" smtClean="0"/>
              <a:t>When</a:t>
            </a:r>
            <a:r>
              <a:rPr lang="en-US" baseline="0" dirty="0" smtClean="0"/>
              <a:t> we know our prospect’s interests, needs and motivations for giving, we begin cultivation. </a:t>
            </a:r>
            <a:r>
              <a:rPr lang="en-US" b="1" baseline="0" dirty="0" smtClean="0"/>
              <a:t>Cultivation </a:t>
            </a:r>
            <a:r>
              <a:rPr lang="en-US" baseline="0" dirty="0" smtClean="0"/>
              <a:t>is the term we use for the strategic sequence of communication and ‘touches’ which inform the prospect and inspire them to move closer to our cause. It can take over a year of cultivation before the donor is ready to be asked for a gift.   </a:t>
            </a:r>
            <a:r>
              <a:rPr lang="en-US" dirty="0" smtClean="0"/>
              <a:t>If you have a garden or farm you know that nothing grows without nurturance. So it is with donors.  Cultivation is supplying them with philanthropic nutrients – the information, experience and stories they need to feel good about aligning themselves with Girl Scouts work.  This is not a one-size fits all – and it takes TIME.  What are some of the ways you are cultivating</a:t>
            </a:r>
            <a:r>
              <a:rPr lang="en-US" baseline="0" dirty="0" smtClean="0"/>
              <a:t> your best major gift prospects now?  </a:t>
            </a:r>
          </a:p>
          <a:p>
            <a:pPr>
              <a:spcBef>
                <a:spcPct val="0"/>
              </a:spcBef>
            </a:pPr>
            <a:endParaRPr lang="en-US" baseline="0" dirty="0" smtClean="0"/>
          </a:p>
          <a:p>
            <a:pPr>
              <a:spcBef>
                <a:spcPct val="0"/>
              </a:spcBef>
            </a:pPr>
            <a:r>
              <a:rPr lang="en-US" baseline="0" dirty="0" smtClean="0"/>
              <a:t>Deb, there is a handout called Catalog of Cultivation/Stewardship Opportunities for Board….sometimes I ask Board members to review and make some notes about which of the 7 opportunities they would like to volunteer for.  After this session, we recommend that each Board member meet individually with Roni or Ginny and discuss their own personal fund development plan of action….more later…..</a:t>
            </a:r>
            <a:endParaRPr lang="en-US" dirty="0" smtClean="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a:spcBef>
                <a:spcPct val="0"/>
              </a:spcBef>
            </a:pPr>
            <a:r>
              <a:rPr lang="en-US" dirty="0" smtClean="0"/>
              <a:t>Only</a:t>
            </a:r>
            <a:r>
              <a:rPr lang="en-US" baseline="0" dirty="0" smtClean="0"/>
              <a:t> after a period of strategic cultivation, is it time to think about making a solicitation, which is also referred to as The Ask.  By then, </a:t>
            </a:r>
            <a:r>
              <a:rPr lang="en-US" dirty="0" smtClean="0"/>
              <a:t>your prospect will become like low hanging ripe fruit and the ASK, is actually very easy.  Even so, asking for money is still one of the top fears of people everywhere.  Is there anyone here who would rather</a:t>
            </a:r>
            <a:r>
              <a:rPr lang="en-US" baseline="0" dirty="0" smtClean="0"/>
              <a:t> chew glass than ask for money?    As a board member, there may be an expectation for you to be present at major asks, such as your United Way and large foundation presentations.  </a:t>
            </a:r>
          </a:p>
          <a:p>
            <a:pPr>
              <a:spcBef>
                <a:spcPct val="0"/>
              </a:spcBef>
            </a:pPr>
            <a:endParaRPr lang="en-US" baseline="0" dirty="0" smtClean="0"/>
          </a:p>
          <a:p>
            <a:pPr>
              <a:spcBef>
                <a:spcPct val="0"/>
              </a:spcBef>
            </a:pPr>
            <a:r>
              <a:rPr lang="en-US" baseline="0" dirty="0" smtClean="0"/>
              <a:t>An ask takes preparation, whether you are part of a team or going solo.  What really happens on a Major Gift Ask?  We can practice a little bit here today…..</a:t>
            </a:r>
          </a:p>
          <a:p>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defTabSz="951067">
              <a:defRPr/>
            </a:pPr>
            <a:r>
              <a:rPr lang="en-US" i="1" baseline="0" dirty="0" smtClean="0"/>
              <a:t>Today, we will cover these key  areas:</a:t>
            </a:r>
          </a:p>
          <a:p>
            <a:pPr defTabSz="951067">
              <a:defRPr/>
            </a:pPr>
            <a:endParaRPr lang="en-US" i="1" baseline="0" dirty="0" smtClean="0"/>
          </a:p>
          <a:p>
            <a:pPr defTabSz="951067">
              <a:defRPr/>
            </a:pPr>
            <a:r>
              <a:rPr lang="en-US" i="1" baseline="0" dirty="0" smtClean="0"/>
              <a:t>First, we’ll talk about what a Culture of Philanthropy looks like and how we can build such a culture here in Western Ohio.  For those of you who are new to fundraising, we’ll cover some basics……fundraising 101….so that you will know some of the science of fundraising.   </a:t>
            </a:r>
            <a:endParaRPr lang="en-US" i="1" dirty="0" smtClean="0"/>
          </a:p>
          <a:p>
            <a:pPr defTabSz="951067">
              <a:defRPr/>
            </a:pPr>
            <a:endParaRPr lang="en-US" i="1" baseline="0" dirty="0" smtClean="0"/>
          </a:p>
          <a:p>
            <a:pPr defTabSz="951067">
              <a:defRPr/>
            </a:pPr>
            <a:endParaRPr lang="en-US" i="1" baseline="0" dirty="0" smtClean="0"/>
          </a:p>
          <a:p>
            <a:pPr defTabSz="951067">
              <a:defRPr/>
            </a:pPr>
            <a:r>
              <a:rPr lang="en-US" i="1" baseline="0" dirty="0" smtClean="0"/>
              <a:t>Secondly, we’ll talk about your role as Board members .  You know that you have a fiduciary responsibility to the council…..but many folks think of that as watching the expenses side very carefully….and that’s so important…but it is equally important to watch the income side and ensure that the council has the resources that it needs not only to survive, but to thrive.  You will learn about myriad ways that you can contribute to building a culture of philanthropy….making that big ask is not for everyone…..but there IS a role for everyone!</a:t>
            </a:r>
          </a:p>
          <a:p>
            <a:pPr defTabSz="951067">
              <a:defRPr/>
            </a:pPr>
            <a:endParaRPr lang="en-US" i="1" baseline="0" dirty="0" smtClean="0"/>
          </a:p>
          <a:p>
            <a:pPr defTabSz="951067">
              <a:defRPr/>
            </a:pPr>
            <a:r>
              <a:rPr lang="en-US" i="1" baseline="0" dirty="0" smtClean="0"/>
              <a:t>Finally, much of fundraising is an art, and is learned through practice.  So, we will have several interactive exercises today, designed to help you articulate your passion for the mission,  to help you become more comfortable with conversing with your councils donors and prospects, </a:t>
            </a:r>
            <a:r>
              <a:rPr lang="en-US" b="0" i="1" baseline="0" dirty="0" smtClean="0"/>
              <a:t>and  to be ready to engage in a meaningful way the next time someone tells you that they were a  GS, or that they went to camp, or that they buy cookies.</a:t>
            </a:r>
          </a:p>
          <a:p>
            <a:pPr defTabSz="951067">
              <a:defRPr/>
            </a:pPr>
            <a:endParaRPr lang="en-US" i="1" baseline="0" dirty="0" smtClean="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lnSpcReduction="10000"/>
          </a:bodyPr>
          <a:lstStyle/>
          <a:p>
            <a:r>
              <a:rPr lang="en-US" dirty="0" smtClean="0"/>
              <a:t>Note to presenter:</a:t>
            </a:r>
            <a:r>
              <a:rPr lang="en-US" baseline="0" dirty="0" smtClean="0"/>
              <a:t> Distribute “The Major Gift Ask, Deconstructed”  and go through it. Then read the info on the Renwand Foundation (see below).</a:t>
            </a:r>
          </a:p>
          <a:p>
            <a:endParaRPr lang="en-US" baseline="0" dirty="0" smtClean="0"/>
          </a:p>
          <a:p>
            <a:r>
              <a:rPr lang="en-US" baseline="0" dirty="0" smtClean="0"/>
              <a:t>Presenter asks everyone to take a few moments to write down their ask, using the guidance provided in the handout.  Then ask for volunteers to come up to the front, and be seated.  One plays the donor and one plays the solicitor.  The instructions are that all of the small talk is over, and that the “actors” just dive right into the ask.  If time, I like to have at least two sets of “actors” doing this exercise up front, and asking others to critique it.</a:t>
            </a:r>
          </a:p>
          <a:p>
            <a:endParaRPr lang="en-US" baseline="0" dirty="0" smtClean="0"/>
          </a:p>
          <a:p>
            <a:r>
              <a:rPr lang="en-US" baseline="0" dirty="0" smtClean="0"/>
              <a:t>Research shows the Jones Family Foundation gives away over $200,000 a year to programs that help at-risk youth in the state of Ohio. There is no history of giving to the Girl Scouts anywhere. The board is made of Margaret and her brother Max. They believe in giving 3-8 gifts per year, usually around $25-$50 thousand a year. The do not give to capital campaigns. </a:t>
            </a:r>
          </a:p>
          <a:p>
            <a:endParaRPr lang="en-US" baseline="0" dirty="0" smtClean="0"/>
          </a:p>
          <a:p>
            <a:r>
              <a:rPr lang="en-US" baseline="0" dirty="0" smtClean="0"/>
              <a:t>Margaret was introduced to the Girl Scouts of San Antonio when she attended a council special event, and she filled out the card on the table that asked “Would you like to learn more about Girl Scouts?” Since then, the CEO has taken her out to lunch and learned she was a Girl Scout growing up, and going on a Wider Opportunity (Destination) sparked her lifelong interest in international travel. She has no kids of her own. The money in the foundation was generated by her parents’ fortune, and she and her brother continue to request to help kids have fun and enriching opportunities. </a:t>
            </a:r>
          </a:p>
          <a:p>
            <a:endParaRPr lang="en-US" baseline="0" dirty="0" smtClean="0"/>
          </a:p>
          <a:p>
            <a:r>
              <a:rPr lang="en-US" baseline="0" dirty="0" smtClean="0"/>
              <a:t>A couple of months later, the board chair invited her to visit a Thinking Day event put on by a troop in an inner city housing project. Margaret was enthralled. She asked many questions including: “How many girls are served each year?” “What does it cost a family to have their daughter in Girl Scouts?” And, “Are scholarships available?”</a:t>
            </a:r>
          </a:p>
          <a:p>
            <a:endParaRPr lang="en-US" baseline="0" dirty="0" smtClean="0"/>
          </a:p>
          <a:p>
            <a:r>
              <a:rPr lang="en-US" baseline="0" dirty="0" smtClean="0"/>
              <a:t>Now, it’s time to invite Margaret and the Jones </a:t>
            </a:r>
            <a:r>
              <a:rPr lang="en-US" baseline="0" dirty="0" err="1" smtClean="0"/>
              <a:t>Foudation</a:t>
            </a:r>
            <a:r>
              <a:rPr lang="en-US" baseline="0" dirty="0" smtClean="0"/>
              <a:t> to make a gift to the Council’s Girl Assistance Fund.</a:t>
            </a:r>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defTabSz="951067">
              <a:defRPr/>
            </a:pPr>
            <a:r>
              <a:rPr lang="en-US" b="1" dirty="0" smtClean="0"/>
              <a:t>Stewardship</a:t>
            </a:r>
            <a:r>
              <a:rPr lang="en-US" dirty="0" smtClean="0"/>
              <a:t> is the first step to deepening the relationship with the donor and setting up the next gift.  Have you hugged your donor today?  Stewardship goes beyond ‘acknowledgement’, which I hope you are doing within 48 hours of receiving the gift, but to APPRECIATION.  Board members can make thank</a:t>
            </a:r>
            <a:r>
              <a:rPr lang="en-US" baseline="0" dirty="0" smtClean="0"/>
              <a:t> you calls, and make a very positive impression. </a:t>
            </a:r>
            <a:r>
              <a:rPr lang="en-US" dirty="0" smtClean="0"/>
              <a:t> A donor that is ‘stewarded’ winds up back in the cultivation part of the cycle in preparation for the next ask.  The #1 thing</a:t>
            </a:r>
            <a:r>
              <a:rPr lang="en-US" baseline="0" dirty="0" smtClean="0"/>
              <a:t> donors want to know is “how did you use my money.  Did it help the cause?  How did it make a difference in someone’s life? “ How are you making them feel good about supporting Girl Scouts?  </a:t>
            </a:r>
            <a:endParaRPr lang="en-US" dirty="0" smtClean="0"/>
          </a:p>
          <a:p>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r>
              <a:rPr lang="en-US" baseline="0" dirty="0" smtClean="0"/>
              <a:t>Deb, this council has done a lot of outcomes work, so sharing the impact should be easier for them than most!</a:t>
            </a:r>
          </a:p>
          <a:p>
            <a:endParaRPr lang="en-US" baseline="0" dirty="0" smtClean="0"/>
          </a:p>
          <a:p>
            <a:r>
              <a:rPr lang="en-US" baseline="0" dirty="0" smtClean="0"/>
              <a:t>“In the current environment, it’s strongly recommended that </a:t>
            </a:r>
            <a:r>
              <a:rPr lang="en-US" baseline="0" dirty="0" err="1" smtClean="0"/>
              <a:t>npo’s</a:t>
            </a:r>
            <a:r>
              <a:rPr lang="en-US" baseline="0" dirty="0" smtClean="0"/>
              <a:t> put more attention on the stewardship of the donors they have. With the recession, people cut back on the giving by eliminating the organizations they </a:t>
            </a:r>
            <a:r>
              <a:rPr lang="en-US" baseline="0" dirty="0" err="1" smtClean="0"/>
              <a:t>didnt</a:t>
            </a:r>
            <a:r>
              <a:rPr lang="en-US" baseline="0" dirty="0" smtClean="0"/>
              <a:t> feel as connected to. Stewardship makes good business sense. It costs more to identify and acquire a new donor, than it does to keep up and upgrade an existing donor. Metrics around donor retention should be of interest to the board, and something to aspire to.”</a:t>
            </a:r>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Self explanatory</a:t>
            </a:r>
            <a:endParaRPr lang="en-US" dirty="0"/>
          </a:p>
        </p:txBody>
      </p:sp>
    </p:spTree>
    <p:extLst>
      <p:ext uri="{BB962C8B-B14F-4D97-AF65-F5344CB8AC3E}">
        <p14:creationId xmlns:p14="http://schemas.microsoft.com/office/powerpoint/2010/main" val="3556531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Self explanatory</a:t>
            </a:r>
          </a:p>
          <a:p>
            <a:endParaRPr lang="en-US" dirty="0"/>
          </a:p>
        </p:txBody>
      </p:sp>
    </p:spTree>
    <p:extLst>
      <p:ext uri="{BB962C8B-B14F-4D97-AF65-F5344CB8AC3E}">
        <p14:creationId xmlns:p14="http://schemas.microsoft.com/office/powerpoint/2010/main" val="897668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defTabSz="951067">
              <a:defRPr/>
            </a:pPr>
            <a:r>
              <a:rPr lang="en-US" dirty="0" smtClean="0"/>
              <a:t>All these activities will test you.  Hang on!  The best is yet to come.  Anything worth doing is worth applying commitment and persistence.  By</a:t>
            </a:r>
            <a:r>
              <a:rPr lang="en-US" baseline="0" dirty="0" smtClean="0"/>
              <a:t> building a culture of philanthropy, you are shaping the revenue base for the next century of Girl Scouting.  You are to be commended for leading this great shift.  Hang in there.  Remember that the rest of the board is watching you.  Likewise, as you see new behaviors and attitudes emerge be sure to recognize and reward them.  </a:t>
            </a:r>
            <a:endParaRPr lang="en-US" dirty="0" smtClean="0"/>
          </a:p>
          <a:p>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defTabSz="951067">
              <a:defRPr/>
            </a:pPr>
            <a:r>
              <a:rPr lang="en-US" dirty="0" smtClean="0"/>
              <a:t> </a:t>
            </a:r>
          </a:p>
          <a:p>
            <a:endParaRPr lang="en-US" dirty="0" smtClean="0"/>
          </a:p>
          <a:p>
            <a:r>
              <a:rPr lang="en-US" baseline="0" dirty="0" smtClean="0"/>
              <a:t>Deb, I review the key findings of the alumnae study and hand it out.    </a:t>
            </a:r>
          </a:p>
          <a:p>
            <a:endParaRPr lang="en-US" baseline="0" dirty="0" smtClean="0"/>
          </a:p>
          <a:p>
            <a:r>
              <a:rPr lang="en-US" baseline="0" dirty="0" smtClean="0"/>
              <a:t>I also hand out the case statement.</a:t>
            </a:r>
          </a:p>
          <a:p>
            <a:endParaRPr lang="en-US" baseline="0" dirty="0" smtClean="0"/>
          </a:p>
          <a:p>
            <a:r>
              <a:rPr lang="en-US" baseline="0" dirty="0" smtClean="0"/>
              <a:t>I emphasize that we have a really amazing story to tell…one that most non-profits would “kill” for.</a:t>
            </a:r>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defTabSz="951067">
              <a:defRPr/>
            </a:pPr>
            <a:r>
              <a:rPr lang="en-US" dirty="0" smtClean="0"/>
              <a:t>The Campaign for Girls. Our promise to girls:  Every girl will reach her full potential, wherever she lives, whatever challenges face her.</a:t>
            </a:r>
          </a:p>
          <a:p>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defTabSz="951067">
              <a:defRPr/>
            </a:pPr>
            <a:r>
              <a:rPr lang="en-US" dirty="0" smtClean="0"/>
              <a:t>Deb, I am sure you can</a:t>
            </a:r>
            <a:r>
              <a:rPr lang="en-US" baseline="0" dirty="0" smtClean="0"/>
              <a:t> explain the Campaign for Girls (billion dollar campaign) in your own words.</a:t>
            </a:r>
          </a:p>
          <a:p>
            <a:pPr defTabSz="951067">
              <a:defRPr/>
            </a:pPr>
            <a:endParaRPr lang="en-US" baseline="0" dirty="0" smtClean="0"/>
          </a:p>
          <a:p>
            <a:pPr defTabSz="951067">
              <a:defRPr/>
            </a:pPr>
            <a:r>
              <a:rPr lang="en-US" baseline="0" dirty="0" smtClean="0"/>
              <a:t>Below is something that Rori wrote a couple of years ago, that you might want to draw from:</a:t>
            </a:r>
          </a:p>
          <a:p>
            <a:pPr defTabSz="951067">
              <a:defRPr/>
            </a:pPr>
            <a:endParaRPr lang="en-US" baseline="0" dirty="0" smtClean="0"/>
          </a:p>
          <a:p>
            <a:pPr defTabSz="951067">
              <a:defRPr/>
            </a:pPr>
            <a:r>
              <a:rPr lang="en-US" baseline="0" dirty="0" smtClean="0"/>
              <a:t>“</a:t>
            </a:r>
            <a:r>
              <a:rPr lang="en-US" dirty="0" smtClean="0"/>
              <a:t>If</a:t>
            </a:r>
            <a:r>
              <a:rPr lang="en-US" baseline="0" dirty="0" smtClean="0"/>
              <a:t> you are familiar with capital campaigns, I have to ask you to suspend some of the notions you have about CAPITAL fundraising campaigns.  This is different.  This is broader, and is not about raising a separate pool of money to cover one project.  This campaign does have a beginning, and end, and goal, and the most compelling reason of all to have a campaign: galvanizing effect of everyone working together to achieve eye-popping results.  Our goal goes beyond raising the money, but to putting girls on the philanthropic map.  GSUSA can’t accomplish it alone, so we are asking every council to partner with us to ramp us philanthropic staffing and programs to take full advantage of this moment in history.  Whatever you raise from philanthropic sources will count toward the shared $1 billion goal.  All the money stays with councils!  And while the campaign is going on, there will be more technical support and boots on the ground to support your councils efforts in maximizing giving from individuals, corporations and major gift prospects. “ </a:t>
            </a:r>
            <a:endParaRPr lang="en-US" dirty="0" smtClean="0"/>
          </a:p>
          <a:p>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defTabSz="951067">
              <a:defRPr/>
            </a:pPr>
            <a:r>
              <a:rPr lang="en-US" dirty="0" smtClean="0"/>
              <a:t>Full disclosure, this will take TIME. </a:t>
            </a:r>
          </a:p>
          <a:p>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dirty="0" smtClean="0"/>
              <a:t>Deb, the purpose</a:t>
            </a:r>
            <a:r>
              <a:rPr lang="en-US" baseline="0" dirty="0" smtClean="0"/>
              <a:t> of this exercise is to begin, in a very easy and gentle way, the process of thinking about what it is about GS that matters to them….why do they care….why are they involved…it will help them later on to create their own personal “elevator speech”.</a:t>
            </a:r>
          </a:p>
          <a:p>
            <a:r>
              <a:rPr lang="en-US" baseline="0" dirty="0" smtClean="0"/>
              <a:t>It also gets their juices flowing, and they usually like this exercise.  They also learn something about their fellow Board members.</a:t>
            </a:r>
            <a:endParaRPr lang="en-US" dirty="0" smtClean="0"/>
          </a:p>
          <a:p>
            <a:endParaRPr lang="en-US" dirty="0" smtClean="0"/>
          </a:p>
          <a:p>
            <a:r>
              <a:rPr lang="en-US" dirty="0" smtClean="0"/>
              <a:t>Exercise</a:t>
            </a:r>
            <a:r>
              <a:rPr lang="en-US" baseline="0" dirty="0" smtClean="0"/>
              <a:t> 1</a:t>
            </a:r>
          </a:p>
          <a:p>
            <a:endParaRPr lang="en-US" baseline="0" dirty="0" smtClean="0"/>
          </a:p>
          <a:p>
            <a:r>
              <a:rPr lang="en-US" baseline="0" dirty="0" smtClean="0"/>
              <a:t>Ask the Board members to think about WHY they serve on the GS council board. It takes time.  It takes energy.  It isn’t a paid job.  So there must be a good reason! Give them a minute or two.  They can jot down a note or two if they want, but we don’t want them to write down much.  It needs to come from the heart.</a:t>
            </a:r>
          </a:p>
          <a:p>
            <a:endParaRPr lang="en-US" baseline="0" dirty="0" smtClean="0"/>
          </a:p>
          <a:p>
            <a:r>
              <a:rPr lang="en-US" baseline="0" dirty="0" smtClean="0"/>
              <a:t>Then ask them to stand and find a partner.</a:t>
            </a:r>
          </a:p>
          <a:p>
            <a:r>
              <a:rPr lang="en-US" baseline="0" dirty="0" smtClean="0"/>
              <a:t>They will pretend they met at a dinner party and Person A is a GS Board member and person B is not.  Person B finds out that Person A is a GS Board member and asks…..”what is it about GS that makes you want to give of your time, treasure and talent to serve on the Board?”</a:t>
            </a:r>
          </a:p>
          <a:p>
            <a:endParaRPr lang="en-US" baseline="0" dirty="0" smtClean="0"/>
          </a:p>
          <a:p>
            <a:r>
              <a:rPr lang="en-US" baseline="0" dirty="0" smtClean="0"/>
              <a:t>Then Person A takes about 30-45 seconds to respond.</a:t>
            </a:r>
          </a:p>
          <a:p>
            <a:endParaRPr lang="en-US" baseline="0" dirty="0" smtClean="0"/>
          </a:p>
          <a:p>
            <a:r>
              <a:rPr lang="en-US" baseline="0" dirty="0" smtClean="0"/>
              <a:t>Then switch roles and go through the steps above.</a:t>
            </a:r>
          </a:p>
          <a:p>
            <a:endParaRPr lang="en-US" baseline="0" dirty="0" smtClean="0"/>
          </a:p>
          <a:p>
            <a:r>
              <a:rPr lang="en-US" baseline="0" dirty="0" smtClean="0"/>
              <a:t>Ask them to find another partner, and go through the exercise again.</a:t>
            </a:r>
          </a:p>
          <a:p>
            <a:endParaRPr lang="en-US" baseline="0" dirty="0" smtClean="0"/>
          </a:p>
          <a:p>
            <a:r>
              <a:rPr lang="en-US" baseline="0" dirty="0" smtClean="0"/>
              <a:t>Then ask them to sit down.</a:t>
            </a:r>
          </a:p>
          <a:p>
            <a:pPr marL="237767" indent="-237767">
              <a:buFont typeface="Arial" pitchFamily="34" charset="0"/>
              <a:buAutoNum type="arabicPeriod" startAt="5"/>
            </a:pPr>
            <a:endParaRPr lang="en-US" baseline="0" dirty="0" smtClean="0"/>
          </a:p>
          <a:p>
            <a:pPr marL="237767" indent="-237767"/>
            <a:r>
              <a:rPr lang="en-US" b="1" baseline="0" dirty="0" smtClean="0"/>
              <a:t>How to debrief when everyone is finished:</a:t>
            </a:r>
          </a:p>
          <a:p>
            <a:pPr marL="237767" indent="-237767"/>
            <a:endParaRPr lang="en-US" b="1" baseline="0" dirty="0" smtClean="0"/>
          </a:p>
          <a:p>
            <a:pPr marL="237767" indent="-237767"/>
            <a:r>
              <a:rPr lang="en-US" b="0" baseline="0" dirty="0" smtClean="0"/>
              <a:t>Ask these questions:</a:t>
            </a:r>
          </a:p>
          <a:p>
            <a:pPr marL="237767" indent="-237767">
              <a:buFont typeface="Arial" pitchFamily="34" charset="0"/>
              <a:buChar char="•"/>
            </a:pPr>
            <a:r>
              <a:rPr lang="en-US" b="0" baseline="0" dirty="0" smtClean="0"/>
              <a:t>What was the experience like?</a:t>
            </a:r>
          </a:p>
          <a:p>
            <a:pPr marL="237767" indent="-237767">
              <a:buFont typeface="Arial" pitchFamily="34" charset="0"/>
              <a:buChar char="•"/>
            </a:pPr>
            <a:r>
              <a:rPr lang="en-US" b="0" baseline="0" dirty="0" smtClean="0"/>
              <a:t>Was it easy or difficult?</a:t>
            </a:r>
          </a:p>
          <a:p>
            <a:pPr marL="237767" indent="-237767">
              <a:buFont typeface="Arial" pitchFamily="34" charset="0"/>
              <a:buChar char="•"/>
            </a:pPr>
            <a:r>
              <a:rPr lang="en-US" b="0" baseline="0" dirty="0" smtClean="0"/>
              <a:t>Was it fun or awful?</a:t>
            </a:r>
          </a:p>
          <a:p>
            <a:pPr marL="237767" indent="-237767">
              <a:buFont typeface="Arial" pitchFamily="34" charset="0"/>
              <a:buChar char="•"/>
            </a:pPr>
            <a:r>
              <a:rPr lang="en-US" b="0" baseline="0" dirty="0" smtClean="0"/>
              <a:t>Was it hard to ask others why they care about GS</a:t>
            </a:r>
          </a:p>
          <a:p>
            <a:pPr marL="237767" indent="-237767">
              <a:buFont typeface="Arial" pitchFamily="34" charset="0"/>
              <a:buChar char="•"/>
            </a:pPr>
            <a:r>
              <a:rPr lang="en-US" b="0" baseline="0" dirty="0" smtClean="0"/>
              <a:t>Was it hard to explain why you care about GS?</a:t>
            </a:r>
          </a:p>
          <a:p>
            <a:endParaRPr lang="en-US" b="0" baseline="0" dirty="0" smtClean="0"/>
          </a:p>
          <a:p>
            <a:pPr marL="237767" indent="-237767">
              <a:buFont typeface="Arial" pitchFamily="34" charset="0"/>
              <a:buChar char="•"/>
            </a:pPr>
            <a:endParaRPr lang="en-US" b="0" baseline="0" dirty="0" smtClean="0"/>
          </a:p>
          <a:p>
            <a:pPr marL="237767" indent="-237767"/>
            <a:r>
              <a:rPr lang="en-US" b="0" baseline="0" dirty="0" smtClean="0"/>
              <a:t>I usually say something at the end of the debrief like “congratulations!  You have just </a:t>
            </a:r>
          </a:p>
          <a:p>
            <a:pPr marL="237767" indent="-237767"/>
            <a:r>
              <a:rPr lang="en-US" b="0" baseline="0" dirty="0" smtClean="0"/>
              <a:t>practiced sharing with others why GS is important to you, and this is a critical step in being an effective fundraiser!”</a:t>
            </a:r>
          </a:p>
          <a:p>
            <a:pPr marL="237767" indent="-237767"/>
            <a:endParaRPr lang="en-US" baseline="0" dirty="0" smtClean="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r>
              <a:rPr lang="en-US" dirty="0" smtClean="0"/>
              <a:t>Note to presenter:</a:t>
            </a:r>
          </a:p>
          <a:p>
            <a:endParaRPr lang="en-US" dirty="0" smtClean="0"/>
          </a:p>
          <a:p>
            <a:r>
              <a:rPr lang="en-US" dirty="0" smtClean="0"/>
              <a:t>At “ Money earning to philanthropy</a:t>
            </a:r>
            <a:r>
              <a:rPr lang="en-US" baseline="0" dirty="0" smtClean="0"/>
              <a:t>” presenter might want to address the issue of events.</a:t>
            </a:r>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defTabSz="951067">
              <a:defRPr/>
            </a:pPr>
            <a:r>
              <a:rPr lang="en-US" dirty="0" smtClean="0"/>
              <a:t>What can YOU</a:t>
            </a:r>
            <a:r>
              <a:rPr lang="en-US" baseline="0" dirty="0" smtClean="0"/>
              <a:t> do to lead your council toward becoming a fundraising powerhouse?  </a:t>
            </a:r>
            <a:endParaRPr lang="en-US" dirty="0" smtClean="0"/>
          </a:p>
          <a:p>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r>
              <a:rPr lang="en-US" dirty="0" smtClean="0"/>
              <a:t>Deb,</a:t>
            </a:r>
            <a:r>
              <a:rPr lang="en-US" baseline="0" dirty="0" smtClean="0"/>
              <a:t> I usually say here that councils don’t have to wait until everyone is fully trained, or until all campaign materials are ready or until every strategy and tactic is figured out….we can start with the low-hanging fruit, and tackle our work in bite-size chunks….the key is to get started!!!</a:t>
            </a:r>
            <a:endParaRPr lang="en-US"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fontScale="62500" lnSpcReduction="20000"/>
          </a:bodyPr>
          <a:lstStyle/>
          <a:p>
            <a:r>
              <a:rPr lang="en-US" sz="2100" dirty="0"/>
              <a:t>Deb, distribute handout entitled “Girl Scouts Talking Points”….it contains generic talking points, plus comments about cookies, camping and alumnae.</a:t>
            </a:r>
          </a:p>
          <a:p>
            <a:endParaRPr lang="en-US" sz="2100" dirty="0"/>
          </a:p>
          <a:p>
            <a:r>
              <a:rPr lang="en-US" sz="2100" dirty="0"/>
              <a:t>The point of this exercise is to arm Board members with something they can say in “every day situations”….when they see people at the grocery store or at their place of worship, or at a sporting event, and that person says “I was a GS” or “I went to camp” or “I buy cookies”……</a:t>
            </a:r>
          </a:p>
          <a:p>
            <a:endParaRPr lang="en-US" sz="2100" dirty="0"/>
          </a:p>
          <a:p>
            <a:r>
              <a:rPr lang="en-US" sz="2100" dirty="0"/>
              <a:t>Rather than just smiling and saying “that’s great”, there are some meatier responses we can develop AND there can be a call to action designed to more effectively reengage that person.</a:t>
            </a:r>
          </a:p>
          <a:p>
            <a:endParaRPr lang="en-US" sz="2100" dirty="0"/>
          </a:p>
          <a:p>
            <a:endParaRPr lang="en-US" sz="2100" dirty="0"/>
          </a:p>
          <a:p>
            <a:r>
              <a:rPr lang="en-US" sz="2100" dirty="0"/>
              <a:t>Ask participants to choose one of the three scenarios above, and then jot down a one or two line  elevator speech to use to respond. Also jot down a call to action.  They can use this handout to get ideas for responses and calls to action.</a:t>
            </a:r>
          </a:p>
          <a:p>
            <a:endParaRPr lang="en-US" sz="2100" dirty="0"/>
          </a:p>
          <a:p>
            <a:r>
              <a:rPr lang="en-US" sz="2100" dirty="0"/>
              <a:t>Ask for each Board member to share what they wrote.</a:t>
            </a:r>
          </a:p>
          <a:p>
            <a:endParaRPr lang="en-US" sz="2100" b="1"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a:spcBef>
                <a:spcPct val="0"/>
              </a:spcBef>
            </a:pPr>
            <a:r>
              <a:rPr lang="en-US" dirty="0" smtClean="0"/>
              <a:t>It’s a team sport, and you, the Board are the Varsity squad!  Remember that donor development is not the purview of just one person, one department, or one committee.  Your Chief Development Officer</a:t>
            </a:r>
            <a:r>
              <a:rPr lang="en-US" baseline="0" dirty="0" smtClean="0"/>
              <a:t> has the job of keeping everyone on the same sheet of music, but he/she is your partner in this work.  BE PRESENT on donor visits or asks.  Your presence as a volunteer speaks volumes to the donor.  They expect to be approached by staff, but when a board member takes time from their day to advocate for the Girl Scouts, it elevates the cause in their eyes.  Remember the 2+2+2 challenge.  Aim for at least 2 visits a year – more if you like!  </a:t>
            </a:r>
            <a:r>
              <a:rPr lang="en-US" dirty="0" smtClean="0"/>
              <a:t> </a:t>
            </a:r>
          </a:p>
          <a:p>
            <a:pPr>
              <a:spcBef>
                <a:spcPct val="0"/>
              </a:spcBef>
            </a:pPr>
            <a:endParaRPr lang="en-US" dirty="0" smtClean="0"/>
          </a:p>
          <a:p>
            <a:pPr>
              <a:spcBef>
                <a:spcPct val="0"/>
              </a:spcBef>
            </a:pPr>
            <a:r>
              <a:rPr lang="en-US" dirty="0" smtClean="0"/>
              <a:t>It’s everyone’s job.  Plenty to do, a large range of talents needed.  Roll up your sleeves and get busy!  </a:t>
            </a:r>
          </a:p>
          <a:p>
            <a:endParaRPr lang="en-US" dirty="0" smtClean="0"/>
          </a:p>
          <a:p>
            <a:endParaRPr lang="en-US" dirty="0" smtClean="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r>
              <a:rPr lang="en-US" dirty="0" smtClean="0"/>
              <a:t>Deb, challenge Board members</a:t>
            </a:r>
            <a:r>
              <a:rPr lang="en-US" baseline="0" dirty="0" smtClean="0"/>
              <a:t> to develop their own action plans.  Roni and Ginny may want to announce that they plan to meet with Board members to discuss their annual plan of action.  I have emailed Roni and Ginny the template that I sent you yesterday for Connie’s call.</a:t>
            </a:r>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r>
              <a:rPr lang="en-US" dirty="0" smtClean="0"/>
              <a:t>Deb, we have evaluation</a:t>
            </a:r>
            <a:r>
              <a:rPr lang="en-US" baseline="0" dirty="0" smtClean="0"/>
              <a:t> forms if you want to distribute them.</a:t>
            </a:r>
          </a:p>
          <a:p>
            <a:endParaRPr lang="en-US" baseline="0" dirty="0" smtClean="0"/>
          </a:p>
          <a:p>
            <a:r>
              <a:rPr lang="en-US" baseline="0" dirty="0" smtClean="0"/>
              <a:t>Board members may have lots of questions here, or they may have already asked all of their questions during the presentation.</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Speak to Girl Scouts as largest,</a:t>
            </a:r>
            <a:r>
              <a:rPr lang="en-US" baseline="0" dirty="0" smtClean="0"/>
              <a:t> most impactful girl organization in the world.</a:t>
            </a:r>
          </a:p>
          <a:p>
            <a:endParaRPr lang="en-US" baseline="0" dirty="0" smtClean="0"/>
          </a:p>
          <a:p>
            <a:r>
              <a:rPr lang="en-US" dirty="0" smtClean="0"/>
              <a:t>Deb, you certainly don’t need my talking points here,</a:t>
            </a:r>
            <a:r>
              <a:rPr lang="en-US" baseline="0" dirty="0" smtClean="0"/>
              <a:t> but I love to say here that this slide is a huge source of pride….and that I don’t know of any other organization that has these attributes and what an impressive story we have to tell, etc.</a:t>
            </a:r>
            <a:endParaRPr lang="en-US" dirty="0" smtClean="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67285">
              <a:defRPr/>
            </a:pPr>
            <a:r>
              <a:rPr lang="en-US" sz="1000" dirty="0"/>
              <a:t>Deb, I know you have your own comments for this slide too….I don’t usually read what is below…am not really sure where it came from originally, but am leaving it here in case you want to refer to it.</a:t>
            </a:r>
          </a:p>
          <a:p>
            <a:pPr defTabSz="967285">
              <a:defRPr/>
            </a:pPr>
            <a:endParaRPr lang="en-US" sz="1000" dirty="0"/>
          </a:p>
          <a:p>
            <a:pPr defTabSz="967285">
              <a:defRPr/>
            </a:pPr>
            <a:r>
              <a:rPr lang="en-US" sz="1000" dirty="0"/>
              <a:t>My point on this slide is that girls need Girl Scouting!</a:t>
            </a:r>
          </a:p>
          <a:p>
            <a:pPr defTabSz="967285">
              <a:defRPr/>
            </a:pPr>
            <a:endParaRPr lang="en-US" sz="1000" dirty="0"/>
          </a:p>
          <a:p>
            <a:pPr defTabSz="967285">
              <a:defRPr/>
            </a:pPr>
            <a:r>
              <a:rPr lang="en-US" sz="1000" dirty="0"/>
              <a:t>“We know from robust research executed by our Girl Scouts Research Institute (GSRI) that today’s girls want to lead, but they are often challenged by negative influences around them, including peer pressure to not stand out, lack of mentors and bullying. We’ve even learned via focus groups that girls admit that they don’t want to be </a:t>
            </a:r>
            <a:r>
              <a:rPr lang="en-US" sz="1000" i="1" dirty="0"/>
              <a:t>too</a:t>
            </a:r>
            <a:r>
              <a:rPr lang="en-US" sz="1000" dirty="0"/>
              <a:t> popular for fear of making a mistake and losing their ‘status’. Girls are scared to stand out and scared to lead. </a:t>
            </a:r>
          </a:p>
          <a:p>
            <a:pPr defTabSz="967285">
              <a:defRPr/>
            </a:pPr>
            <a:endParaRPr lang="en-US" sz="1000" dirty="0"/>
          </a:p>
          <a:p>
            <a:pPr defTabSz="967285">
              <a:defRPr/>
            </a:pPr>
            <a:r>
              <a:rPr lang="en-US" sz="1000" u="sng" dirty="0"/>
              <a:t>Unsupportive Environments</a:t>
            </a:r>
            <a:endParaRPr lang="en-US" sz="1100" dirty="0"/>
          </a:p>
          <a:p>
            <a:pPr defTabSz="967285">
              <a:defRPr/>
            </a:pPr>
            <a:r>
              <a:rPr lang="en-US" sz="1000" b="1" dirty="0"/>
              <a:t>Bullying: </a:t>
            </a:r>
            <a:r>
              <a:rPr lang="en-US" sz="1000" dirty="0"/>
              <a:t>Nearly 40% of girls report they have been put down, usually by peers and classmates, when they try to lead. This negative influence of peers includes: fear of being laughed at, making people mad at them, coming across as bossy and not being liked by people (GSRI). 68% of girls have had a negative experience on a social network site, including someone gossiping about them or being bullied.</a:t>
            </a:r>
          </a:p>
          <a:p>
            <a:pPr defTabSz="967285">
              <a:defRPr/>
            </a:pPr>
            <a:r>
              <a:rPr lang="en-US" sz="1000" b="1" dirty="0"/>
              <a:t>Unattainable Beauty: </a:t>
            </a:r>
            <a:r>
              <a:rPr lang="en-US" sz="1000" dirty="0"/>
              <a:t>9 in 10 girls say the fashion industry makes them feel fat. 48% wish they were as skinny as the models in fashion magazines. </a:t>
            </a:r>
          </a:p>
          <a:p>
            <a:pPr defTabSz="967285">
              <a:defRPr/>
            </a:pPr>
            <a:r>
              <a:rPr lang="en-US" sz="1000" b="1" dirty="0"/>
              <a:t>Lack of Role Models and Mentors: </a:t>
            </a:r>
            <a:r>
              <a:rPr lang="en-US" sz="1000" dirty="0"/>
              <a:t>Only 1 in 5 girls believe she has what it takes to lead. Girls highly idealize leadership qualities and skills (like being talented, caring, honest, hard-working, confident, good listener, team player, etc.), but only 21% of girls believe they currently have most of the qualities required to be a good leader (</a:t>
            </a:r>
            <a:r>
              <a:rPr lang="en-US" sz="1000" i="1" dirty="0"/>
              <a:t>Change It Up! What Girls Think about Leadership</a:t>
            </a:r>
            <a:r>
              <a:rPr lang="en-US" sz="1000" dirty="0"/>
              <a:t>, Girl Scouts Research Institute, 2008). “</a:t>
            </a:r>
          </a:p>
          <a:p>
            <a:pPr defTabSz="967285">
              <a:defRPr/>
            </a:pPr>
            <a:endParaRPr lang="en-GB" sz="1000" dirty="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220879AE-537E-4352-953A-485029E668A7}"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xfrm>
            <a:off x="1327150" y="720725"/>
            <a:ext cx="4660900" cy="3600450"/>
          </a:xfrm>
          <a:noFill/>
          <a:ln>
            <a:solidFill>
              <a:srgbClr val="000000"/>
            </a:solidFill>
            <a:miter lim="800000"/>
            <a:headEnd/>
            <a:tailEnd/>
          </a:ln>
        </p:spPr>
      </p:sp>
      <p:sp>
        <p:nvSpPr>
          <p:cNvPr id="20482" name="Notes Placeholder 2"/>
          <p:cNvSpPr>
            <a:spLocks noGrp="1"/>
          </p:cNvSpPr>
          <p:nvPr>
            <p:ph type="body" idx="1"/>
          </p:nvPr>
        </p:nvSpPr>
        <p:spPr bwMode="auto">
          <a:xfrm>
            <a:off x="718458" y="4581654"/>
            <a:ext cx="5852160" cy="4320540"/>
          </a:xfrm>
          <a:noFill/>
        </p:spPr>
        <p:txBody>
          <a:bodyPr wrap="square" numCol="1" anchor="t" anchorCtr="0" compatLnSpc="1">
            <a:prstTxWarp prst="textNoShape">
              <a:avLst/>
            </a:prstTxWarp>
          </a:bodyPr>
          <a:lstStyle/>
          <a:p>
            <a:pPr lvl="0"/>
            <a:r>
              <a:rPr lang="en-US" dirty="0" smtClean="0">
                <a:solidFill>
                  <a:schemeClr val="tx1"/>
                </a:solidFill>
                <a:latin typeface="Franklin Gothic Book" pitchFamily="34" charset="0"/>
                <a:cs typeface="Arial" pitchFamily="34" charset="0"/>
              </a:rPr>
              <a:t>Deb, you don’t need</a:t>
            </a:r>
            <a:r>
              <a:rPr lang="en-US" baseline="0" dirty="0" smtClean="0">
                <a:solidFill>
                  <a:schemeClr val="tx1"/>
                </a:solidFill>
                <a:latin typeface="Franklin Gothic Book" pitchFamily="34" charset="0"/>
                <a:cs typeface="Arial" pitchFamily="34" charset="0"/>
              </a:rPr>
              <a:t> my notes here either, but what I usually say, after I review the slide is that GS are doing something right!!! But we need to do more, and reach more girls, and in order to do that, we need support from the community.</a:t>
            </a:r>
          </a:p>
          <a:p>
            <a:pPr lvl="0"/>
            <a:endParaRPr lang="en-US" baseline="0" dirty="0" smtClean="0">
              <a:solidFill>
                <a:schemeClr val="tx1"/>
              </a:solidFill>
              <a:latin typeface="Franklin Gothic Book" pitchFamily="34" charset="0"/>
              <a:cs typeface="Arial" pitchFamily="34" charset="0"/>
            </a:endParaRPr>
          </a:p>
          <a:p>
            <a:pPr lvl="0"/>
            <a:r>
              <a:rPr lang="en-US" baseline="0" dirty="0" smtClean="0">
                <a:solidFill>
                  <a:schemeClr val="tx1"/>
                </a:solidFill>
                <a:latin typeface="Franklin Gothic Book" pitchFamily="34" charset="0"/>
                <a:cs typeface="Arial" pitchFamily="34" charset="0"/>
              </a:rPr>
              <a:t>I then ask, “Who things that Girl Scouts deserves community support?”  (everyone always raises their hand).  Then I usually say that Girl Scouts long depended on money earning (mostly by girls) and it is time that we balance that revenue with donated income…girls need and deserve philanthropic dollars.</a:t>
            </a:r>
            <a:endParaRPr lang="en-US" dirty="0" smtClean="0">
              <a:solidFill>
                <a:schemeClr val="tx1"/>
              </a:solidFill>
              <a:latin typeface="Franklin Gothic Book" pitchFamily="34" charset="0"/>
              <a:cs typeface="Arial" pitchFamily="34" charset="0"/>
            </a:endParaRPr>
          </a:p>
        </p:txBody>
      </p:sp>
      <p:sp>
        <p:nvSpPr>
          <p:cNvPr id="20483" name="Slide Number Placeholder 3"/>
          <p:cNvSpPr>
            <a:spLocks noGrp="1"/>
          </p:cNvSpPr>
          <p:nvPr>
            <p:ph type="sldNum" sz="quarter" idx="5"/>
          </p:nvPr>
        </p:nvSpPr>
        <p:spPr bwMode="auto">
          <a:xfrm>
            <a:off x="4142962" y="9119174"/>
            <a:ext cx="3170583" cy="480388"/>
          </a:xfrm>
          <a:prstGeom prst="rect">
            <a:avLst/>
          </a:prstGeom>
          <a:noFill/>
          <a:ln>
            <a:miter lim="800000"/>
            <a:headEnd/>
            <a:tailEnd/>
          </a:ln>
        </p:spPr>
        <p:txBody>
          <a:bodyPr wrap="square" lIns="95107" tIns="47553" rIns="95107" bIns="47553" numCol="1" anchorCtr="0" compatLnSpc="1">
            <a:prstTxWarp prst="textNoShape">
              <a:avLst/>
            </a:prstTxWarp>
          </a:bodyPr>
          <a:lstStyle/>
          <a:p>
            <a:pPr fontAlgn="base">
              <a:spcBef>
                <a:spcPct val="0"/>
              </a:spcBef>
              <a:spcAft>
                <a:spcPct val="0"/>
              </a:spcAft>
            </a:pPr>
            <a:fld id="{2D1EFABE-D92A-4B70-A0BF-4C401EFBCD01}" type="slidenum">
              <a:rPr lang="en-GB"/>
              <a:pPr fontAlgn="base">
                <a:spcBef>
                  <a:spcPct val="0"/>
                </a:spcBef>
                <a:spcAft>
                  <a:spcPct val="0"/>
                </a:spcAft>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might want to skip over this slide, but I still use it to say that the key to getting her there is resources, which segues to the need to build a culture of philanthropy.</a:t>
            </a:r>
            <a:endParaRPr lang="en-US" dirty="0" smtClean="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a:spcBef>
                <a:spcPct val="0"/>
              </a:spcBef>
            </a:pPr>
            <a:r>
              <a:rPr lang="en-US" dirty="0" smtClean="0"/>
              <a:t>Her</a:t>
            </a:r>
            <a:r>
              <a:rPr lang="en-US" baseline="0" dirty="0" smtClean="0"/>
              <a:t>e is our definition of a culture of philanthropy.  Let me break it down to it’s essence:</a:t>
            </a:r>
          </a:p>
          <a:p>
            <a:pPr>
              <a:spcBef>
                <a:spcPct val="0"/>
              </a:spcBef>
            </a:pPr>
            <a:endParaRPr lang="en-US" baseline="0" dirty="0" smtClean="0"/>
          </a:p>
          <a:p>
            <a:pPr>
              <a:spcBef>
                <a:spcPct val="0"/>
              </a:spcBef>
            </a:pPr>
            <a:r>
              <a:rPr lang="en-US" baseline="0" dirty="0" smtClean="0"/>
              <a:t> </a:t>
            </a:r>
            <a:r>
              <a:rPr lang="en-US" dirty="0" smtClean="0"/>
              <a:t> </a:t>
            </a:r>
            <a:r>
              <a:rPr lang="en-US" b="1" dirty="0" smtClean="0"/>
              <a:t>Culture</a:t>
            </a:r>
            <a:r>
              <a:rPr lang="en-US" dirty="0" smtClean="0"/>
              <a:t> is about attitudes,</a:t>
            </a:r>
            <a:r>
              <a:rPr lang="en-US" baseline="0" dirty="0" smtClean="0"/>
              <a:t> actions, beliefs and </a:t>
            </a:r>
            <a:r>
              <a:rPr lang="en-US" dirty="0" smtClean="0"/>
              <a:t>behaviors which</a:t>
            </a:r>
            <a:r>
              <a:rPr lang="en-US" baseline="0" dirty="0" smtClean="0"/>
              <a:t> get rewarded, then repeated, then</a:t>
            </a:r>
            <a:r>
              <a:rPr lang="en-US" dirty="0" smtClean="0"/>
              <a:t> rewarded again, so that they become the norm of any organization.  Philanthropy comes from the Greek</a:t>
            </a:r>
            <a:r>
              <a:rPr lang="en-US" baseline="0" dirty="0" smtClean="0"/>
              <a:t> word which loosely means “Lover of Mankind”. It includes all gifts that come from the heart.  So essentially, a culture of philanthropy exists where </a:t>
            </a:r>
            <a:r>
              <a:rPr lang="en-US" b="1" baseline="0" dirty="0" smtClean="0"/>
              <a:t>EVERYONE</a:t>
            </a:r>
            <a:r>
              <a:rPr lang="en-US" baseline="0" dirty="0" smtClean="0"/>
              <a:t> joyfully embraces and orientation toward the impact and benefits that we can derive from building and sustaining win-win relationships with Donors.  Does everyone at your council have donors on their brain?  Are people recognized and rewarded when they advance donor relationships.  What I hope you will take away today is an understanding that successful fundraising, and more importantly a culture of philanthropy is </a:t>
            </a:r>
            <a:r>
              <a:rPr lang="en-US" dirty="0" smtClean="0"/>
              <a:t>not the</a:t>
            </a:r>
            <a:r>
              <a:rPr lang="en-US" baseline="0" dirty="0" smtClean="0"/>
              <a:t> responsibility of</a:t>
            </a:r>
            <a:r>
              <a:rPr lang="en-US" dirty="0" smtClean="0"/>
              <a:t> one-person, one-committee, or one-department. It’s everyone’s job, and it should be a job you do with joy, commitment and persistence.  An enterprise with a high philanthropic intelligence operates with the understanding that donors are everywhere, and there is an ABUNDANCE OF MONEY available for Girl Scouts, and only through sound donor-centered strategies, careful implementation and YOUR LEADERSHIP, you and can and will build up your charitable giving.  </a:t>
            </a:r>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60550" y="720725"/>
            <a:ext cx="3335338" cy="2576513"/>
          </a:xfrm>
        </p:spPr>
      </p:sp>
      <p:sp>
        <p:nvSpPr>
          <p:cNvPr id="3" name="Notes Placeholder 2"/>
          <p:cNvSpPr>
            <a:spLocks noGrp="1"/>
          </p:cNvSpPr>
          <p:nvPr>
            <p:ph type="body" idx="1"/>
          </p:nvPr>
        </p:nvSpPr>
        <p:spPr/>
        <p:txBody>
          <a:bodyPr>
            <a:normAutofit/>
          </a:bodyPr>
          <a:lstStyle/>
          <a:p>
            <a:pPr eaLnBrk="1" hangingPunct="1"/>
            <a:r>
              <a:rPr lang="en-US" dirty="0" smtClean="0">
                <a:latin typeface="Arial" pitchFamily="34" charset="0"/>
              </a:rPr>
              <a:t>Deb, this isn’t my favorite slide and I</a:t>
            </a:r>
            <a:r>
              <a:rPr lang="en-US" baseline="0" dirty="0" smtClean="0">
                <a:latin typeface="Arial" pitchFamily="34" charset="0"/>
              </a:rPr>
              <a:t> don’t spend much time on it, but I do think that it is a good visual to show that all of these circles are interlinked.</a:t>
            </a:r>
          </a:p>
          <a:p>
            <a:pPr eaLnBrk="1" hangingPunct="1"/>
            <a:endParaRPr lang="en-US" baseline="0" dirty="0" smtClean="0">
              <a:latin typeface="Arial" pitchFamily="34" charset="0"/>
            </a:endParaRPr>
          </a:p>
          <a:p>
            <a:pPr eaLnBrk="1" hangingPunct="1"/>
            <a:endParaRPr lang="en-US" baseline="0" dirty="0" smtClean="0">
              <a:latin typeface="Arial" pitchFamily="34" charset="0"/>
            </a:endParaRPr>
          </a:p>
          <a:p>
            <a:pPr eaLnBrk="1" hangingPunct="1"/>
            <a:endParaRPr lang="en-US" dirty="0" smtClean="0">
              <a:latin typeface="Arial" pitchFamily="34" charset="0"/>
            </a:endParaRPr>
          </a:p>
          <a:p>
            <a:pPr eaLnBrk="1" hangingPunct="1"/>
            <a:endParaRPr lang="en-US" dirty="0" smtClean="0">
              <a:latin typeface="Arial" pitchFamily="34" charset="0"/>
            </a:endParaRPr>
          </a:p>
          <a:p>
            <a:pPr eaLnBrk="1" hangingPunct="1"/>
            <a:r>
              <a:rPr lang="en-US" dirty="0" smtClean="0">
                <a:latin typeface="Arial" pitchFamily="34" charset="0"/>
              </a:rPr>
              <a:t>“A culture of philanthropy is NOT something that is the</a:t>
            </a:r>
            <a:r>
              <a:rPr lang="en-US" baseline="0" dirty="0" smtClean="0">
                <a:latin typeface="Arial" pitchFamily="34" charset="0"/>
              </a:rPr>
              <a:t> sole responsibility</a:t>
            </a:r>
            <a:r>
              <a:rPr lang="en-US" dirty="0" smtClean="0">
                <a:latin typeface="Arial" pitchFamily="34" charset="0"/>
              </a:rPr>
              <a:t> of fund raising staff but rather as represented in the graphic, it is an all encompassing part of the organization.  Your philanthropic culture will only be as strong as your weakest functional link. </a:t>
            </a:r>
          </a:p>
          <a:p>
            <a:pPr eaLnBrk="1" hangingPunct="1"/>
            <a:endParaRPr lang="en-US" dirty="0" smtClean="0">
              <a:latin typeface="Arial" pitchFamily="34" charset="0"/>
            </a:endParaRPr>
          </a:p>
          <a:p>
            <a:pPr eaLnBrk="1" hangingPunct="1"/>
            <a:r>
              <a:rPr lang="en-US" dirty="0" smtClean="0">
                <a:latin typeface="Arial" pitchFamily="34" charset="0"/>
              </a:rPr>
              <a:t>If your council has done strategic planning, has strong volunteer and staff leadership, sound fiscal mgt, delivers impactful experiences to girls then a culture of philanthropy </a:t>
            </a:r>
            <a:r>
              <a:rPr lang="en-US" b="1" dirty="0" smtClean="0">
                <a:latin typeface="Arial" pitchFamily="34" charset="0"/>
              </a:rPr>
              <a:t>can</a:t>
            </a:r>
            <a:r>
              <a:rPr lang="en-US" dirty="0" smtClean="0">
                <a:latin typeface="Arial" pitchFamily="34" charset="0"/>
              </a:rPr>
              <a:t> be established and thrive in this environment.  </a:t>
            </a:r>
          </a:p>
          <a:p>
            <a:pPr eaLnBrk="1" hangingPunct="1"/>
            <a:endParaRPr lang="en-US" dirty="0" smtClean="0">
              <a:latin typeface="Arial" pitchFamily="34" charset="0"/>
            </a:endParaRPr>
          </a:p>
          <a:p>
            <a:pPr eaLnBrk="1" hangingPunct="1"/>
            <a:r>
              <a:rPr lang="en-US" dirty="0" smtClean="0">
                <a:latin typeface="Arial" pitchFamily="34" charset="0"/>
              </a:rPr>
              <a:t>At the center of our work is the Mission.  When we operate with excellence and deliver what we said we are going to do, we are demonstrating worthiness for philanthropic gifts.  </a:t>
            </a:r>
          </a:p>
          <a:p>
            <a:pPr eaLnBrk="1" hangingPunct="1"/>
            <a:endParaRPr lang="en-US" dirty="0" smtClean="0">
              <a:latin typeface="Arial" pitchFamily="34" charset="0"/>
            </a:endParaRPr>
          </a:p>
          <a:p>
            <a:endParaRPr lang="en-US" baseline="0" dirty="0" smtClean="0"/>
          </a:p>
        </p:txBody>
      </p:sp>
      <p:sp>
        <p:nvSpPr>
          <p:cNvPr id="4" name="Slide Number Placeholder 3"/>
          <p:cNvSpPr>
            <a:spLocks noGrp="1"/>
          </p:cNvSpPr>
          <p:nvPr>
            <p:ph type="sldNum" sz="quarter" idx="10"/>
          </p:nvPr>
        </p:nvSpPr>
        <p:spPr>
          <a:xfrm>
            <a:off x="4142962" y="9119174"/>
            <a:ext cx="3170583" cy="480388"/>
          </a:xfrm>
          <a:prstGeom prst="rect">
            <a:avLst/>
          </a:prstGeom>
        </p:spPr>
        <p:txBody>
          <a:bodyPr lIns="95107" tIns="47553" rIns="95107" bIns="47553"/>
          <a:lstStyle/>
          <a:p>
            <a:fld id="{84567059-271B-4754-9477-0E286C472BE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p:spTree>
      <p:nvGrpSpPr>
        <p:cNvPr id="1" name=""/>
        <p:cNvGrpSpPr/>
        <p:nvPr/>
      </p:nvGrpSpPr>
      <p:grpSpPr>
        <a:xfrm>
          <a:off x="0" y="0"/>
          <a:ext cx="0" cy="0"/>
          <a:chOff x="0" y="0"/>
          <a:chExt cx="0" cy="0"/>
        </a:xfrm>
      </p:grpSpPr>
      <p:pic>
        <p:nvPicPr>
          <p:cNvPr id="6" name="Picture 5" descr="NewBrand_PPTemplates.jpg"/>
          <p:cNvPicPr>
            <a:picLocks noChangeAspect="1"/>
          </p:cNvPicPr>
          <p:nvPr userDrawn="1"/>
        </p:nvPicPr>
        <p:blipFill>
          <a:blip r:embed="rId2"/>
          <a:stretch>
            <a:fillRect/>
          </a:stretch>
        </p:blipFill>
        <p:spPr>
          <a:xfrm>
            <a:off x="1790" y="1384"/>
            <a:ext cx="10054819" cy="7769632"/>
          </a:xfrm>
          <a:prstGeom prst="rect">
            <a:avLst/>
          </a:prstGeom>
        </p:spPr>
      </p:pic>
      <p:sp>
        <p:nvSpPr>
          <p:cNvPr id="7" name="Title 1"/>
          <p:cNvSpPr>
            <a:spLocks noGrp="1"/>
          </p:cNvSpPr>
          <p:nvPr>
            <p:ph type="ctrTitle" hasCustomPrompt="1"/>
          </p:nvPr>
        </p:nvSpPr>
        <p:spPr>
          <a:xfrm>
            <a:off x="103496" y="4911777"/>
            <a:ext cx="6979692" cy="979487"/>
          </a:xfrm>
        </p:spPr>
        <p:txBody>
          <a:bodyPr vert="horz" wrap="square" lIns="91440" tIns="0" rIns="91440" bIns="0" rtlCol="0">
            <a:noAutofit/>
          </a:bodyPr>
          <a:lstStyle>
            <a:lvl1pPr marL="342900" indent="-342900" algn="l" defTabSz="914400" rtl="0" eaLnBrk="1" latinLnBrk="0" hangingPunct="1">
              <a:spcBef>
                <a:spcPct val="20000"/>
              </a:spcBef>
              <a:buFont typeface="Arial" pitchFamily="34" charset="0"/>
              <a:buNone/>
              <a:defRPr lang="en-US" sz="4800" b="1" kern="1200" dirty="0" smtClean="0">
                <a:solidFill>
                  <a:schemeClr val="tx2"/>
                </a:solidFill>
                <a:latin typeface="Arial" pitchFamily="34" charset="0"/>
                <a:ea typeface="+mn-ea"/>
                <a:cs typeface="Arial" pitchFamily="34" charset="0"/>
              </a:defRPr>
            </a:lvl1pPr>
          </a:lstStyle>
          <a:p>
            <a:r>
              <a:rPr lang="en-US" dirty="0" smtClean="0"/>
              <a:t>Click to add text</a:t>
            </a:r>
            <a:endParaRPr lang="en-US" dirty="0"/>
          </a:p>
        </p:txBody>
      </p:sp>
      <p:sp>
        <p:nvSpPr>
          <p:cNvPr id="9" name="Text Placeholder 11"/>
          <p:cNvSpPr>
            <a:spLocks noGrp="1"/>
          </p:cNvSpPr>
          <p:nvPr>
            <p:ph type="body" sz="quarter" idx="13" hasCustomPrompt="1"/>
          </p:nvPr>
        </p:nvSpPr>
        <p:spPr>
          <a:xfrm>
            <a:off x="103496" y="4367264"/>
            <a:ext cx="9954904" cy="685800"/>
          </a:xfrm>
        </p:spPr>
        <p:txBody>
          <a:bodyPr vert="horz" lIns="91440" tIns="45720" rIns="91440" bIns="45720" rtlCol="0">
            <a:noAutofit/>
          </a:bodyPr>
          <a:lstStyle>
            <a:lvl1pPr>
              <a:buNone/>
              <a:defRPr lang="en-US" sz="4000" kern="1200" dirty="0" smtClean="0">
                <a:solidFill>
                  <a:schemeClr val="tx1"/>
                </a:solidFill>
                <a:latin typeface="Arial" pitchFamily="34" charset="0"/>
                <a:ea typeface="+mn-ea"/>
                <a:cs typeface="Arial" pitchFamily="34" charset="0"/>
              </a:defRPr>
            </a:lvl1pPr>
          </a:lstStyle>
          <a:p>
            <a:pPr marL="342900" marR="0" lvl="0" indent="-342900" algn="l" defTabSz="914400" rtl="0" eaLnBrk="1" fontAlgn="auto" latinLnBrk="0" hangingPunct="1">
              <a:lnSpc>
                <a:spcPct val="100000"/>
              </a:lnSpc>
              <a:spcBef>
                <a:spcPct val="20000"/>
              </a:spcBef>
              <a:spcAft>
                <a:spcPts val="0"/>
              </a:spcAft>
              <a:buClrTx/>
              <a:buSzTx/>
              <a:tabLst/>
              <a:defRPr/>
            </a:pPr>
            <a:r>
              <a:rPr lang="en-US" dirty="0" smtClean="0"/>
              <a:t>Click to add text</a:t>
            </a:r>
            <a:endParaRPr lang="en-US" dirty="0"/>
          </a:p>
        </p:txBody>
      </p:sp>
      <p:pic>
        <p:nvPicPr>
          <p:cNvPr id="10" name="Picture 9" descr="100 service mark.jpg"/>
          <p:cNvPicPr>
            <a:picLocks noChangeAspect="1"/>
          </p:cNvPicPr>
          <p:nvPr userDrawn="1"/>
        </p:nvPicPr>
        <p:blipFill>
          <a:blip r:embed="rId3"/>
          <a:stretch>
            <a:fillRect/>
          </a:stretch>
        </p:blipFill>
        <p:spPr>
          <a:xfrm>
            <a:off x="220777" y="249028"/>
            <a:ext cx="1619250" cy="859778"/>
          </a:xfrm>
          <a:prstGeom prst="rect">
            <a:avLst/>
          </a:prstGeom>
        </p:spPr>
      </p:pic>
      <p:sp>
        <p:nvSpPr>
          <p:cNvPr id="13" name="Text Placeholder 11"/>
          <p:cNvSpPr>
            <a:spLocks noGrp="1"/>
          </p:cNvSpPr>
          <p:nvPr>
            <p:ph type="body" sz="quarter" idx="14"/>
          </p:nvPr>
        </p:nvSpPr>
        <p:spPr>
          <a:xfrm>
            <a:off x="109153" y="5769267"/>
            <a:ext cx="2525428" cy="458788"/>
          </a:xfrm>
        </p:spPr>
        <p:txBody>
          <a:bodyPr vert="horz" lIns="91440" tIns="45720" rIns="91440" bIns="45720" rtlCol="0" anchor="ctr">
            <a:noAutofit/>
          </a:bodyPr>
          <a:lstStyle>
            <a:lvl1pPr marL="0" algn="l" defTabSz="509412" rtl="0" eaLnBrk="1" latinLnBrk="0" hangingPunct="1">
              <a:buNone/>
              <a:defRPr lang="en-US" sz="2400" kern="1200" smtClean="0">
                <a:solidFill>
                  <a:schemeClr val="tx2"/>
                </a:solidFill>
                <a:latin typeface="Arial" pitchFamily="34" charset="0"/>
                <a:ea typeface="+mn-ea"/>
                <a:cs typeface="Arial" pitchFamily="34" charset="0"/>
              </a:defRPr>
            </a:lvl1pPr>
            <a:lvl2pPr marL="0" algn="l" defTabSz="509412" rtl="0" eaLnBrk="1" latinLnBrk="0" hangingPunct="1">
              <a:buNone/>
              <a:defRPr lang="en-US" sz="2400" kern="1200" smtClean="0">
                <a:solidFill>
                  <a:schemeClr val="tx2"/>
                </a:solidFill>
                <a:latin typeface="Omnes_GirlScouts Semibold" pitchFamily="50" charset="0"/>
                <a:ea typeface="+mn-ea"/>
                <a:cs typeface="+mn-cs"/>
              </a:defRPr>
            </a:lvl2pPr>
            <a:lvl3pPr marL="0" algn="l" defTabSz="509412" rtl="0" eaLnBrk="1" latinLnBrk="0" hangingPunct="1">
              <a:buNone/>
              <a:defRPr lang="en-US" sz="2400" kern="1200" smtClean="0">
                <a:solidFill>
                  <a:schemeClr val="tx2"/>
                </a:solidFill>
                <a:latin typeface="Omnes_GirlScouts Semibold" pitchFamily="50" charset="0"/>
                <a:ea typeface="+mn-ea"/>
                <a:cs typeface="+mn-cs"/>
              </a:defRPr>
            </a:lvl3pPr>
            <a:lvl4pPr marL="0" algn="l" defTabSz="509412" rtl="0" eaLnBrk="1" latinLnBrk="0" hangingPunct="1">
              <a:buNone/>
              <a:defRPr lang="en-US" sz="2400" kern="1200" smtClean="0">
                <a:solidFill>
                  <a:schemeClr val="tx2"/>
                </a:solidFill>
                <a:latin typeface="Omnes_GirlScouts Semibold" pitchFamily="50" charset="0"/>
                <a:ea typeface="+mn-ea"/>
                <a:cs typeface="+mn-cs"/>
              </a:defRPr>
            </a:lvl4pPr>
            <a:lvl5pPr marL="0" algn="l" defTabSz="509412" rtl="0" eaLnBrk="1" latinLnBrk="0" hangingPunct="1">
              <a:buNone/>
              <a:defRPr lang="en-US" sz="2400" kern="1200" smtClean="0">
                <a:solidFill>
                  <a:schemeClr val="tx2"/>
                </a:solidFill>
                <a:latin typeface="Omnes_GirlScouts Semibold" pitchFamily="50" charset="0"/>
                <a:ea typeface="+mn-ea"/>
                <a:cs typeface="+mn-cs"/>
              </a:defRPr>
            </a:lvl5pPr>
          </a:lstStyle>
          <a:p>
            <a:pPr lvl="0"/>
            <a:r>
              <a:rPr lang="en-US" smtClean="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e Char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93BE8-32BF-4C0F-8456-E6FEB7ED53AF}" type="slidenum">
              <a:rPr lang="en-US" smtClean="0"/>
              <a:pPr/>
              <a:t>‹#›</a:t>
            </a:fld>
            <a:endParaRPr lang="en-US"/>
          </a:p>
        </p:txBody>
      </p:sp>
      <p:sp>
        <p:nvSpPr>
          <p:cNvPr id="10"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
        <p:nvSpPr>
          <p:cNvPr id="7" name="Chart Placeholder 11"/>
          <p:cNvSpPr>
            <a:spLocks noGrp="1"/>
          </p:cNvSpPr>
          <p:nvPr>
            <p:ph type="chart" sz="quarter" idx="15"/>
          </p:nvPr>
        </p:nvSpPr>
        <p:spPr>
          <a:xfrm>
            <a:off x="1173707" y="1432999"/>
            <a:ext cx="7629098" cy="4626591"/>
          </a:xfrm>
        </p:spPr>
        <p:txBody>
          <a:bodyPr vert="horz" lIns="91440" tIns="45720" rIns="91440" bIns="45720" rtlCol="0">
            <a:normAutofit/>
          </a:bodyPr>
          <a:lstStyle>
            <a:lvl1pPr algn="l" defTabSz="914400" rtl="0" eaLnBrk="1" latinLnBrk="0" hangingPunct="1">
              <a:spcBef>
                <a:spcPct val="20000"/>
              </a:spcBef>
              <a:buFont typeface="Arial" pitchFamily="34" charset="0"/>
              <a:buNone/>
              <a:defRPr lang="en-US" sz="2400" kern="1200" dirty="0" smtClean="0">
                <a:solidFill>
                  <a:schemeClr val="bg1"/>
                </a:solidFill>
                <a:latin typeface="Omnes_GirlScouts Semibold" pitchFamily="50" charset="0"/>
                <a:ea typeface="+mn-ea"/>
                <a:cs typeface="+mn-cs"/>
              </a:defRPr>
            </a:lvl1pPr>
          </a:lstStyle>
          <a:p>
            <a:r>
              <a:rPr lang="en-US" smtClean="0"/>
              <a:t>Click icon to add chart</a:t>
            </a:r>
            <a:endParaRPr lang="en-US" dirty="0"/>
          </a:p>
        </p:txBody>
      </p:sp>
      <p:sp>
        <p:nvSpPr>
          <p:cNvPr id="8" name="Text Placeholder 16"/>
          <p:cNvSpPr>
            <a:spLocks noGrp="1"/>
          </p:cNvSpPr>
          <p:nvPr>
            <p:ph type="body" sz="quarter" idx="16"/>
          </p:nvPr>
        </p:nvSpPr>
        <p:spPr>
          <a:xfrm>
            <a:off x="1173707" y="6428096"/>
            <a:ext cx="8679112" cy="939800"/>
          </a:xfrm>
          <a:noFill/>
        </p:spPr>
        <p:txBody>
          <a:bodyPr vert="horz" lIns="91440" tIns="45720" rIns="91440" bIns="45720" rtlCol="0">
            <a:noAutofit/>
          </a:bodyPr>
          <a:lstStyle>
            <a:lvl1pPr algn="l" defTabSz="914400" rtl="0" eaLnBrk="1" latinLnBrk="0" hangingPunct="1">
              <a:spcBef>
                <a:spcPct val="20000"/>
              </a:spcBef>
              <a:buFont typeface="Arial" pitchFamily="34" charset="0"/>
              <a:buNone/>
              <a:defRPr lang="en-US" sz="2000" kern="1200" smtClean="0">
                <a:solidFill>
                  <a:schemeClr val="tx1"/>
                </a:solidFill>
                <a:latin typeface="Arial" pitchFamily="34" charset="0"/>
                <a:ea typeface="+mn-ea"/>
                <a:cs typeface="Arial" pitchFamily="34" charset="0"/>
              </a:defRPr>
            </a:lvl1pPr>
            <a:lvl2pPr marL="287338" indent="-177800" algn="l" defTabSz="914400" rtl="0" eaLnBrk="1" latinLnBrk="0" hangingPunct="1">
              <a:spcBef>
                <a:spcPct val="20000"/>
              </a:spcBef>
              <a:buFont typeface="Arial" pitchFamily="34" charset="0"/>
              <a:buChar char="•"/>
              <a:defRPr lang="en-US" sz="2000" kern="1200" smtClean="0">
                <a:solidFill>
                  <a:schemeClr val="tx1"/>
                </a:solidFill>
                <a:latin typeface="Omnes_GirlScouts Regular" pitchFamily="50" charset="0"/>
                <a:ea typeface="+mn-ea"/>
                <a:cs typeface="+mn-cs"/>
              </a:defRPr>
            </a:lvl2pPr>
            <a:lvl3pPr marL="519113" indent="-177800" algn="l" defTabSz="914400" rtl="0" eaLnBrk="1" latinLnBrk="0" hangingPunct="1">
              <a:spcBef>
                <a:spcPct val="20000"/>
              </a:spcBef>
              <a:buFont typeface="Arial" pitchFamily="34" charset="0"/>
              <a:defRPr lang="en-US" sz="2000" kern="1200" smtClean="0">
                <a:solidFill>
                  <a:schemeClr val="tx1"/>
                </a:solidFill>
                <a:latin typeface="Omnes_GirlScouts Regular" pitchFamily="50" charset="0"/>
                <a:ea typeface="+mn-ea"/>
                <a:cs typeface="+mn-cs"/>
              </a:defRPr>
            </a:lvl3pPr>
            <a:lvl4pPr marL="736600" indent="-163513" algn="l" defTabSz="914400" rtl="0" eaLnBrk="1" latinLnBrk="0" hangingPunct="1">
              <a:spcBef>
                <a:spcPct val="20000"/>
              </a:spcBef>
              <a:buFont typeface="Arial" pitchFamily="34" charset="0"/>
              <a:buChar char="•"/>
              <a:defRPr lang="en-US" sz="2000" kern="1200" smtClean="0">
                <a:solidFill>
                  <a:schemeClr val="tx1"/>
                </a:solidFill>
                <a:latin typeface="Omnes_GirlScouts Regular" pitchFamily="50" charset="0"/>
                <a:ea typeface="+mn-ea"/>
                <a:cs typeface="+mn-cs"/>
              </a:defRPr>
            </a:lvl4pPr>
            <a:lvl5pPr marL="1023938" indent="-219075" algn="l" defTabSz="914400" rtl="0" eaLnBrk="1" latinLnBrk="0" hangingPunct="1">
              <a:spcBef>
                <a:spcPct val="20000"/>
              </a:spcBef>
              <a:buFont typeface="Arial" pitchFamily="34" charset="0"/>
              <a:buChar char="•"/>
              <a:defRPr lang="en-US" sz="2000" kern="1200" dirty="0" smtClean="0">
                <a:solidFill>
                  <a:schemeClr val="tx1"/>
                </a:solidFill>
                <a:latin typeface="Omnes_GirlScouts Regular" pitchFamily="50" charset="0"/>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r Char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93BE8-32BF-4C0F-8456-E6FEB7ED53AF}" type="slidenum">
              <a:rPr lang="en-US" smtClean="0"/>
              <a:pPr/>
              <a:t>‹#›</a:t>
            </a:fld>
            <a:endParaRPr lang="en-US"/>
          </a:p>
        </p:txBody>
      </p:sp>
      <p:sp>
        <p:nvSpPr>
          <p:cNvPr id="13"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
        <p:nvSpPr>
          <p:cNvPr id="7" name="Chart Placeholder 11"/>
          <p:cNvSpPr>
            <a:spLocks noGrp="1"/>
          </p:cNvSpPr>
          <p:nvPr>
            <p:ph type="chart" sz="quarter" idx="15"/>
          </p:nvPr>
        </p:nvSpPr>
        <p:spPr>
          <a:xfrm>
            <a:off x="223838" y="1897026"/>
            <a:ext cx="9411481" cy="3807726"/>
          </a:xfrm>
        </p:spPr>
        <p:txBody>
          <a:bodyPr vert="horz" lIns="91440" tIns="45720" rIns="91440" bIns="45720" rtlCol="0">
            <a:normAutofit/>
          </a:bodyPr>
          <a:lstStyle>
            <a:lvl1pPr algn="l" defTabSz="914400" rtl="0" eaLnBrk="1" latinLnBrk="0" hangingPunct="1">
              <a:spcBef>
                <a:spcPct val="20000"/>
              </a:spcBef>
              <a:buFont typeface="Arial" pitchFamily="34" charset="0"/>
              <a:buNone/>
              <a:defRPr lang="en-US" sz="2400" kern="1200" dirty="0" smtClean="0">
                <a:solidFill>
                  <a:schemeClr val="bg1"/>
                </a:solidFill>
                <a:latin typeface="Omnes_GirlScouts Semibold" pitchFamily="50" charset="0"/>
                <a:ea typeface="+mn-ea"/>
                <a:cs typeface="+mn-cs"/>
              </a:defRPr>
            </a:lvl1pPr>
          </a:lstStyle>
          <a:p>
            <a:r>
              <a:rPr lang="en-US" smtClean="0"/>
              <a:t>Click icon to add chart</a:t>
            </a:r>
            <a:endParaRPr lang="en-US" dirty="0"/>
          </a:p>
        </p:txBody>
      </p:sp>
      <p:sp>
        <p:nvSpPr>
          <p:cNvPr id="8" name="Text Placeholder 16"/>
          <p:cNvSpPr>
            <a:spLocks noGrp="1"/>
          </p:cNvSpPr>
          <p:nvPr>
            <p:ph type="body" sz="quarter" idx="16"/>
          </p:nvPr>
        </p:nvSpPr>
        <p:spPr>
          <a:xfrm>
            <a:off x="1173707" y="6428096"/>
            <a:ext cx="8679112" cy="939800"/>
          </a:xfrm>
          <a:noFill/>
        </p:spPr>
        <p:txBody>
          <a:bodyPr vert="horz" lIns="91440" tIns="45720" rIns="91440" bIns="45720" rtlCol="0">
            <a:noAutofit/>
          </a:bodyPr>
          <a:lstStyle>
            <a:lvl1pPr algn="l" defTabSz="914400" rtl="0" eaLnBrk="1" latinLnBrk="0" hangingPunct="1">
              <a:spcBef>
                <a:spcPct val="20000"/>
              </a:spcBef>
              <a:buFont typeface="Arial" pitchFamily="34" charset="0"/>
              <a:buNone/>
              <a:defRPr lang="en-US" sz="2000" kern="1200" smtClean="0">
                <a:solidFill>
                  <a:schemeClr val="tx1"/>
                </a:solidFill>
                <a:latin typeface="Arial" pitchFamily="34" charset="0"/>
                <a:ea typeface="+mn-ea"/>
                <a:cs typeface="Arial" pitchFamily="34" charset="0"/>
              </a:defRPr>
            </a:lvl1pPr>
            <a:lvl2pPr marL="287338" indent="-177800" algn="l" defTabSz="914400" rtl="0" eaLnBrk="1" latinLnBrk="0" hangingPunct="1">
              <a:spcBef>
                <a:spcPct val="20000"/>
              </a:spcBef>
              <a:buFont typeface="Arial" pitchFamily="34" charset="0"/>
              <a:buChar char="•"/>
              <a:defRPr lang="en-US" sz="2000" kern="1200" smtClean="0">
                <a:solidFill>
                  <a:schemeClr val="tx1"/>
                </a:solidFill>
                <a:latin typeface="Omnes_GirlScouts Regular" pitchFamily="50" charset="0"/>
                <a:ea typeface="+mn-ea"/>
                <a:cs typeface="+mn-cs"/>
              </a:defRPr>
            </a:lvl2pPr>
            <a:lvl3pPr marL="519113" indent="-177800" algn="l" defTabSz="914400" rtl="0" eaLnBrk="1" latinLnBrk="0" hangingPunct="1">
              <a:spcBef>
                <a:spcPct val="20000"/>
              </a:spcBef>
              <a:buFont typeface="Arial" pitchFamily="34" charset="0"/>
              <a:defRPr lang="en-US" sz="2000" kern="1200" smtClean="0">
                <a:solidFill>
                  <a:schemeClr val="tx1"/>
                </a:solidFill>
                <a:latin typeface="Omnes_GirlScouts Regular" pitchFamily="50" charset="0"/>
                <a:ea typeface="+mn-ea"/>
                <a:cs typeface="+mn-cs"/>
              </a:defRPr>
            </a:lvl3pPr>
            <a:lvl4pPr marL="736600" indent="-163513" algn="l" defTabSz="914400" rtl="0" eaLnBrk="1" latinLnBrk="0" hangingPunct="1">
              <a:spcBef>
                <a:spcPct val="20000"/>
              </a:spcBef>
              <a:buFont typeface="Arial" pitchFamily="34" charset="0"/>
              <a:buChar char="•"/>
              <a:defRPr lang="en-US" sz="2000" kern="1200" smtClean="0">
                <a:solidFill>
                  <a:schemeClr val="tx1"/>
                </a:solidFill>
                <a:latin typeface="Omnes_GirlScouts Regular" pitchFamily="50" charset="0"/>
                <a:ea typeface="+mn-ea"/>
                <a:cs typeface="+mn-cs"/>
              </a:defRPr>
            </a:lvl4pPr>
            <a:lvl5pPr marL="1023938" indent="-219075" algn="l" defTabSz="914400" rtl="0" eaLnBrk="1" latinLnBrk="0" hangingPunct="1">
              <a:spcBef>
                <a:spcPct val="20000"/>
              </a:spcBef>
              <a:buFont typeface="Arial" pitchFamily="34" charset="0"/>
              <a:buChar char="•"/>
              <a:defRPr lang="en-US" sz="2000" kern="1200" dirty="0" smtClean="0">
                <a:solidFill>
                  <a:schemeClr val="tx1"/>
                </a:solidFill>
                <a:latin typeface="Omnes_GirlScouts Regular" pitchFamily="50" charset="0"/>
                <a:ea typeface="+mn-ea"/>
                <a:cs typeface="+mn-cs"/>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x4 Table">
    <p:spTree>
      <p:nvGrpSpPr>
        <p:cNvPr id="1" name=""/>
        <p:cNvGrpSpPr/>
        <p:nvPr/>
      </p:nvGrpSpPr>
      <p:grpSpPr>
        <a:xfrm>
          <a:off x="0" y="0"/>
          <a:ext cx="0" cy="0"/>
          <a:chOff x="0" y="0"/>
          <a:chExt cx="0" cy="0"/>
        </a:xfrm>
      </p:grpSpPr>
      <p:graphicFrame>
        <p:nvGraphicFramePr>
          <p:cNvPr id="9" name="Group 3"/>
          <p:cNvGraphicFramePr>
            <a:graphicFrameLocks noGrp="1"/>
          </p:cNvGraphicFramePr>
          <p:nvPr userDrawn="1"/>
        </p:nvGraphicFramePr>
        <p:xfrm>
          <a:off x="907584" y="2339790"/>
          <a:ext cx="8229600" cy="4195142"/>
        </p:xfrm>
        <a:graphic>
          <a:graphicData uri="http://schemas.openxmlformats.org/drawingml/2006/table">
            <a:tbl>
              <a:tblPr/>
              <a:tblGrid>
                <a:gridCol w="4114800"/>
                <a:gridCol w="4114800"/>
              </a:tblGrid>
              <a:tr h="66759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Omnes_GirlScouts Regular" pitchFamily="50"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5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Omnes_GirlScouts Regular" pitchFamily="50"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50"/>
                    </a:solidFill>
                  </a:tcPr>
                </a:tc>
              </a:tr>
              <a:tr h="112221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Omnes_GirlScouts Regular" pitchFamily="50"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Omnes_GirlScouts Regular" pitchFamily="50"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219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Omnes_GirlScouts Regular" pitchFamily="50"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Omnes_GirlScouts Regular" pitchFamily="50"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861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Omnes_GirlScouts Regular" pitchFamily="50"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Omnes_GirlScouts Regular" pitchFamily="50"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93BE8-32BF-4C0F-8456-E6FEB7ED53AF}" type="slidenum">
              <a:rPr lang="en-US" smtClean="0"/>
              <a:pPr/>
              <a:t>‹#›</a:t>
            </a:fld>
            <a:endParaRPr lang="en-US"/>
          </a:p>
        </p:txBody>
      </p:sp>
      <p:sp>
        <p:nvSpPr>
          <p:cNvPr id="10" name="Text Placeholder 2"/>
          <p:cNvSpPr>
            <a:spLocks noGrp="1"/>
          </p:cNvSpPr>
          <p:nvPr>
            <p:ph type="body" idx="15" hasCustomPrompt="1"/>
          </p:nvPr>
        </p:nvSpPr>
        <p:spPr>
          <a:xfrm>
            <a:off x="924477" y="2378732"/>
            <a:ext cx="4080602" cy="628650"/>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11" name="Text Placeholder 2"/>
          <p:cNvSpPr>
            <a:spLocks noGrp="1"/>
          </p:cNvSpPr>
          <p:nvPr>
            <p:ph type="body" idx="16" hasCustomPrompt="1"/>
          </p:nvPr>
        </p:nvSpPr>
        <p:spPr>
          <a:xfrm>
            <a:off x="5032375" y="2378732"/>
            <a:ext cx="4080602" cy="628650"/>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15" name="Text Placeholder 2"/>
          <p:cNvSpPr>
            <a:spLocks noGrp="1"/>
          </p:cNvSpPr>
          <p:nvPr>
            <p:ph type="body" idx="17" hasCustomPrompt="1"/>
          </p:nvPr>
        </p:nvSpPr>
        <p:spPr>
          <a:xfrm>
            <a:off x="924477" y="3016604"/>
            <a:ext cx="4080602" cy="1112992"/>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kern="1200" baseline="0" dirty="0" smtClean="0">
                <a:solidFill>
                  <a:schemeClr val="tx1"/>
                </a:solidFill>
                <a:latin typeface="Arial" pitchFamily="34" charset="0"/>
                <a:ea typeface="+mn-ea"/>
                <a:cs typeface="Arial" pitchFamily="34" charset="0"/>
              </a:defRPr>
            </a:lvl1pPr>
            <a:lvl2pPr marL="234950" indent="0">
              <a:buNone/>
              <a:defRPr sz="2000" b="0">
                <a:latin typeface="Omnes_GirlScouts Regular" pitchFamily="50" charset="0"/>
              </a:defRPr>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add text</a:t>
            </a:r>
          </a:p>
        </p:txBody>
      </p:sp>
      <p:sp>
        <p:nvSpPr>
          <p:cNvPr id="16" name="Text Placeholder 2"/>
          <p:cNvSpPr>
            <a:spLocks noGrp="1"/>
          </p:cNvSpPr>
          <p:nvPr>
            <p:ph type="body" idx="18" hasCustomPrompt="1"/>
          </p:nvPr>
        </p:nvSpPr>
        <p:spPr>
          <a:xfrm>
            <a:off x="5032375" y="3016604"/>
            <a:ext cx="4080602" cy="1112992"/>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kern="1200" baseline="0" dirty="0" smtClean="0">
                <a:solidFill>
                  <a:schemeClr val="tx1"/>
                </a:solidFill>
                <a:latin typeface="Arial" pitchFamily="34" charset="0"/>
                <a:ea typeface="+mn-ea"/>
                <a:cs typeface="Arial" pitchFamily="34" charset="0"/>
              </a:defRPr>
            </a:lvl1pPr>
            <a:lvl2pPr marL="234950" indent="0">
              <a:buNone/>
              <a:defRPr sz="2000" b="0">
                <a:latin typeface="Omnes_GirlScouts Regular" pitchFamily="50" charset="0"/>
              </a:defRPr>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add text</a:t>
            </a:r>
          </a:p>
        </p:txBody>
      </p:sp>
      <p:sp>
        <p:nvSpPr>
          <p:cNvPr id="17" name="Text Placeholder 2"/>
          <p:cNvSpPr>
            <a:spLocks noGrp="1"/>
          </p:cNvSpPr>
          <p:nvPr>
            <p:ph type="body" idx="19" hasCustomPrompt="1"/>
          </p:nvPr>
        </p:nvSpPr>
        <p:spPr>
          <a:xfrm>
            <a:off x="924477" y="4160618"/>
            <a:ext cx="4080602" cy="1112992"/>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kern="1200" baseline="0" dirty="0" smtClean="0">
                <a:solidFill>
                  <a:schemeClr val="tx1"/>
                </a:solidFill>
                <a:latin typeface="Arial" pitchFamily="34" charset="0"/>
                <a:ea typeface="+mn-ea"/>
                <a:cs typeface="Arial" pitchFamily="34" charset="0"/>
              </a:defRPr>
            </a:lvl1pPr>
            <a:lvl2pPr marL="234950" indent="0">
              <a:buNone/>
              <a:defRPr sz="2000" b="0">
                <a:latin typeface="Omnes_GirlScouts Regular" pitchFamily="50" charset="0"/>
              </a:defRPr>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add text</a:t>
            </a:r>
          </a:p>
        </p:txBody>
      </p:sp>
      <p:sp>
        <p:nvSpPr>
          <p:cNvPr id="18" name="Text Placeholder 2"/>
          <p:cNvSpPr>
            <a:spLocks noGrp="1"/>
          </p:cNvSpPr>
          <p:nvPr>
            <p:ph type="body" idx="20" hasCustomPrompt="1"/>
          </p:nvPr>
        </p:nvSpPr>
        <p:spPr>
          <a:xfrm>
            <a:off x="5032375" y="4160618"/>
            <a:ext cx="4080602" cy="1112992"/>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kern="1200" baseline="0" dirty="0" smtClean="0">
                <a:solidFill>
                  <a:schemeClr val="tx1"/>
                </a:solidFill>
                <a:latin typeface="Arial" pitchFamily="34" charset="0"/>
                <a:ea typeface="+mn-ea"/>
                <a:cs typeface="Arial" pitchFamily="34" charset="0"/>
              </a:defRPr>
            </a:lvl1pPr>
            <a:lvl2pPr marL="234950" indent="0">
              <a:buNone/>
              <a:defRPr sz="2000" b="0">
                <a:latin typeface="Omnes_GirlScouts Regular" pitchFamily="50" charset="0"/>
              </a:defRPr>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add text</a:t>
            </a:r>
          </a:p>
        </p:txBody>
      </p:sp>
      <p:sp>
        <p:nvSpPr>
          <p:cNvPr id="20" name="Text Placeholder 2"/>
          <p:cNvSpPr>
            <a:spLocks noGrp="1"/>
          </p:cNvSpPr>
          <p:nvPr>
            <p:ph type="body" idx="21" hasCustomPrompt="1"/>
          </p:nvPr>
        </p:nvSpPr>
        <p:spPr>
          <a:xfrm>
            <a:off x="924477" y="5365998"/>
            <a:ext cx="4080602" cy="1112992"/>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kern="1200" baseline="0" dirty="0" smtClean="0">
                <a:solidFill>
                  <a:schemeClr val="tx1"/>
                </a:solidFill>
                <a:latin typeface="Arial" pitchFamily="34" charset="0"/>
                <a:ea typeface="+mn-ea"/>
                <a:cs typeface="Arial" pitchFamily="34" charset="0"/>
              </a:defRPr>
            </a:lvl1pPr>
            <a:lvl2pPr marL="234950" indent="0">
              <a:buNone/>
              <a:defRPr sz="2000" b="0">
                <a:latin typeface="Omnes_GirlScouts Regular" pitchFamily="50" charset="0"/>
              </a:defRPr>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add text</a:t>
            </a:r>
          </a:p>
        </p:txBody>
      </p:sp>
      <p:sp>
        <p:nvSpPr>
          <p:cNvPr id="21" name="Text Placeholder 2"/>
          <p:cNvSpPr>
            <a:spLocks noGrp="1"/>
          </p:cNvSpPr>
          <p:nvPr>
            <p:ph type="body" idx="22" hasCustomPrompt="1"/>
          </p:nvPr>
        </p:nvSpPr>
        <p:spPr>
          <a:xfrm>
            <a:off x="5046225" y="5365998"/>
            <a:ext cx="4080602" cy="1112992"/>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kern="1200" baseline="0" dirty="0" smtClean="0">
                <a:solidFill>
                  <a:schemeClr val="tx1"/>
                </a:solidFill>
                <a:latin typeface="Arial" pitchFamily="34" charset="0"/>
                <a:ea typeface="+mn-ea"/>
                <a:cs typeface="Arial" pitchFamily="34" charset="0"/>
              </a:defRPr>
            </a:lvl1pPr>
            <a:lvl2pPr marL="234950" indent="0">
              <a:buNone/>
              <a:defRPr sz="2000" b="0">
                <a:latin typeface="Omnes_GirlScouts Regular" pitchFamily="50" charset="0"/>
              </a:defRPr>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add text</a:t>
            </a:r>
          </a:p>
        </p:txBody>
      </p:sp>
      <p:sp>
        <p:nvSpPr>
          <p:cNvPr id="22"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x4 table 2">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graphicFrame>
        <p:nvGraphicFramePr>
          <p:cNvPr id="19" name="Table 18"/>
          <p:cNvGraphicFramePr>
            <a:graphicFrameLocks noGrp="1"/>
          </p:cNvGraphicFramePr>
          <p:nvPr userDrawn="1"/>
        </p:nvGraphicFramePr>
        <p:xfrm>
          <a:off x="277095" y="2462351"/>
          <a:ext cx="9587629" cy="4113912"/>
        </p:xfrm>
        <a:graphic>
          <a:graphicData uri="http://schemas.openxmlformats.org/drawingml/2006/table">
            <a:tbl>
              <a:tblPr firstRow="1" bandRow="1">
                <a:tableStyleId>{5C22544A-7EE6-4342-B048-85BDC9FD1C3A}</a:tableStyleId>
              </a:tblPr>
              <a:tblGrid>
                <a:gridCol w="4744848"/>
                <a:gridCol w="4842781"/>
              </a:tblGrid>
              <a:tr h="444624">
                <a:tc>
                  <a:txBody>
                    <a:bodyPr/>
                    <a:lstStyle/>
                    <a:p>
                      <a:pPr algn="ctr"/>
                      <a:endParaRPr lang="en-US" sz="2300" dirty="0"/>
                    </a:p>
                  </a:txBody>
                  <a:tcPr marL="100584" marR="100584" marT="51816" marB="51816"/>
                </a:tc>
                <a:tc>
                  <a:txBody>
                    <a:bodyPr/>
                    <a:lstStyle/>
                    <a:p>
                      <a:pPr algn="ctr"/>
                      <a:endParaRPr lang="en-US" sz="2000" dirty="0"/>
                    </a:p>
                  </a:txBody>
                  <a:tcPr marL="100584" marR="100584" marT="51816" marB="51816"/>
                </a:tc>
              </a:tr>
              <a:tr h="914940">
                <a:tc>
                  <a:txBody>
                    <a:bodyPr/>
                    <a:lstStyle/>
                    <a:p>
                      <a:endParaRPr lang="en-US" dirty="0"/>
                    </a:p>
                  </a:txBody>
                  <a:tcPr marL="100584" marR="100584" marT="51816" marB="51816"/>
                </a:tc>
                <a:tc>
                  <a:txBody>
                    <a:bodyPr/>
                    <a:lstStyle/>
                    <a:p>
                      <a:endParaRPr lang="en-US" sz="2300" dirty="0"/>
                    </a:p>
                  </a:txBody>
                  <a:tcPr marL="100584" marR="100584" marT="51816" marB="51816"/>
                </a:tc>
              </a:tr>
              <a:tr h="914940">
                <a:tc>
                  <a:txBody>
                    <a:bodyPr/>
                    <a:lstStyle/>
                    <a:p>
                      <a:endParaRPr lang="en-US" dirty="0"/>
                    </a:p>
                  </a:txBody>
                  <a:tcPr marL="100584" marR="100584" marT="51816" marB="51816"/>
                </a:tc>
                <a:tc>
                  <a:txBody>
                    <a:bodyPr/>
                    <a:lstStyle/>
                    <a:p>
                      <a:endParaRPr lang="en-US" sz="2300" dirty="0"/>
                    </a:p>
                  </a:txBody>
                  <a:tcPr marL="100584" marR="100584" marT="51816" marB="51816"/>
                </a:tc>
              </a:tr>
              <a:tr h="914940">
                <a:tc>
                  <a:txBody>
                    <a:bodyPr/>
                    <a:lstStyle/>
                    <a:p>
                      <a:endParaRPr lang="en-US" dirty="0"/>
                    </a:p>
                  </a:txBody>
                  <a:tcPr marL="100584" marR="100584" marT="51816" marB="51816"/>
                </a:tc>
                <a:tc>
                  <a:txBody>
                    <a:bodyPr/>
                    <a:lstStyle/>
                    <a:p>
                      <a:endParaRPr lang="en-US" sz="2300" dirty="0"/>
                    </a:p>
                  </a:txBody>
                  <a:tcPr marL="100584" marR="100584" marT="51816" marB="51816"/>
                </a:tc>
              </a:tr>
              <a:tr h="914940">
                <a:tc>
                  <a:txBody>
                    <a:bodyPr/>
                    <a:lstStyle/>
                    <a:p>
                      <a:endParaRPr lang="en-US" dirty="0"/>
                    </a:p>
                  </a:txBody>
                  <a:tcPr marL="100584" marR="100584" marT="51816" marB="51816"/>
                </a:tc>
                <a:tc>
                  <a:txBody>
                    <a:bodyPr/>
                    <a:lstStyle/>
                    <a:p>
                      <a:endParaRPr lang="en-US" sz="2300" dirty="0"/>
                    </a:p>
                  </a:txBody>
                  <a:tcPr marL="100584" marR="100584" marT="51816" marB="51816"/>
                </a:tc>
              </a:tr>
            </a:tbl>
          </a:graphicData>
        </a:graphic>
      </p:graphicFrame>
      <p:sp>
        <p:nvSpPr>
          <p:cNvPr id="10" name="Text Placeholder 2"/>
          <p:cNvSpPr>
            <a:spLocks noGrp="1"/>
          </p:cNvSpPr>
          <p:nvPr>
            <p:ph type="body" idx="15" hasCustomPrompt="1"/>
          </p:nvPr>
        </p:nvSpPr>
        <p:spPr>
          <a:xfrm>
            <a:off x="312770" y="2462352"/>
            <a:ext cx="4732305" cy="432710"/>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29" name="Text Placeholder 2"/>
          <p:cNvSpPr>
            <a:spLocks noGrp="1"/>
          </p:cNvSpPr>
          <p:nvPr>
            <p:ph type="body" idx="22" hasCustomPrompt="1"/>
          </p:nvPr>
        </p:nvSpPr>
        <p:spPr>
          <a:xfrm>
            <a:off x="317619" y="2964563"/>
            <a:ext cx="4732305" cy="890355"/>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77" name="Text Placeholder 2"/>
          <p:cNvSpPr>
            <a:spLocks noGrp="1"/>
          </p:cNvSpPr>
          <p:nvPr>
            <p:ph type="body" idx="28" hasCustomPrompt="1"/>
          </p:nvPr>
        </p:nvSpPr>
        <p:spPr>
          <a:xfrm>
            <a:off x="299440" y="3854918"/>
            <a:ext cx="4732305" cy="890355"/>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83" name="Text Placeholder 2"/>
          <p:cNvSpPr>
            <a:spLocks noGrp="1"/>
          </p:cNvSpPr>
          <p:nvPr>
            <p:ph type="body" idx="34" hasCustomPrompt="1"/>
          </p:nvPr>
        </p:nvSpPr>
        <p:spPr>
          <a:xfrm>
            <a:off x="300070" y="4760057"/>
            <a:ext cx="4732305" cy="890355"/>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89" name="Text Placeholder 2"/>
          <p:cNvSpPr>
            <a:spLocks noGrp="1"/>
          </p:cNvSpPr>
          <p:nvPr>
            <p:ph type="body" idx="40" hasCustomPrompt="1"/>
          </p:nvPr>
        </p:nvSpPr>
        <p:spPr>
          <a:xfrm>
            <a:off x="317619" y="5686703"/>
            <a:ext cx="4732305" cy="890355"/>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68" name="Text Placeholder 2"/>
          <p:cNvSpPr>
            <a:spLocks noGrp="1"/>
          </p:cNvSpPr>
          <p:nvPr>
            <p:ph type="body" idx="59" hasCustomPrompt="1"/>
          </p:nvPr>
        </p:nvSpPr>
        <p:spPr>
          <a:xfrm>
            <a:off x="5045075" y="2462353"/>
            <a:ext cx="4732305" cy="432710"/>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69" name="Text Placeholder 2"/>
          <p:cNvSpPr>
            <a:spLocks noGrp="1"/>
          </p:cNvSpPr>
          <p:nvPr>
            <p:ph type="body" idx="60" hasCustomPrompt="1"/>
          </p:nvPr>
        </p:nvSpPr>
        <p:spPr>
          <a:xfrm>
            <a:off x="5045075" y="2964564"/>
            <a:ext cx="4732305" cy="890355"/>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70" name="Text Placeholder 2"/>
          <p:cNvSpPr>
            <a:spLocks noGrp="1"/>
          </p:cNvSpPr>
          <p:nvPr>
            <p:ph type="body" idx="61" hasCustomPrompt="1"/>
          </p:nvPr>
        </p:nvSpPr>
        <p:spPr>
          <a:xfrm>
            <a:off x="5045075" y="3854919"/>
            <a:ext cx="4732305" cy="890355"/>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71" name="Text Placeholder 2"/>
          <p:cNvSpPr>
            <a:spLocks noGrp="1"/>
          </p:cNvSpPr>
          <p:nvPr>
            <p:ph type="body" idx="62" hasCustomPrompt="1"/>
          </p:nvPr>
        </p:nvSpPr>
        <p:spPr>
          <a:xfrm>
            <a:off x="5045075" y="4760058"/>
            <a:ext cx="4732305" cy="890355"/>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72" name="Text Placeholder 2"/>
          <p:cNvSpPr>
            <a:spLocks noGrp="1"/>
          </p:cNvSpPr>
          <p:nvPr>
            <p:ph type="body" idx="63" hasCustomPrompt="1"/>
          </p:nvPr>
        </p:nvSpPr>
        <p:spPr>
          <a:xfrm>
            <a:off x="5045075" y="5686704"/>
            <a:ext cx="4732305" cy="890355"/>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21"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
        <p:nvSpPr>
          <p:cNvPr id="18" name="Slide Number Placeholder 5"/>
          <p:cNvSpPr>
            <a:spLocks noGrp="1"/>
          </p:cNvSpPr>
          <p:nvPr>
            <p:ph type="sldNum" sz="quarter" idx="12"/>
          </p:nvPr>
        </p:nvSpPr>
        <p:spPr>
          <a:xfrm>
            <a:off x="9112259" y="7456375"/>
            <a:ext cx="809798" cy="414338"/>
          </a:xfrm>
        </p:spPr>
        <p:txBody>
          <a:bodyPr/>
          <a:lstStyle/>
          <a:p>
            <a:fld id="{44793BE8-32BF-4C0F-8456-E6FEB7ED53AF}"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x8 Table">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122832" y="6937183"/>
            <a:ext cx="1173162" cy="414338"/>
          </a:xfrm>
        </p:spPr>
        <p:txBody>
          <a:bodyPr>
            <a:noAutofit/>
          </a:bodyPr>
          <a:lstStyle/>
          <a:p>
            <a:endParaRPr lang="en-US"/>
          </a:p>
        </p:txBody>
      </p:sp>
      <p:sp>
        <p:nvSpPr>
          <p:cNvPr id="5" name="Footer Placeholder 4"/>
          <p:cNvSpPr>
            <a:spLocks noGrp="1"/>
          </p:cNvSpPr>
          <p:nvPr>
            <p:ph type="ftr" sz="quarter" idx="11"/>
          </p:nvPr>
        </p:nvSpPr>
        <p:spPr/>
        <p:txBody>
          <a:bodyPr/>
          <a:lstStyle/>
          <a:p>
            <a:endParaRPr lang="en-US"/>
          </a:p>
        </p:txBody>
      </p:sp>
      <p:graphicFrame>
        <p:nvGraphicFramePr>
          <p:cNvPr id="19" name="Table 18"/>
          <p:cNvGraphicFramePr>
            <a:graphicFrameLocks noGrp="1"/>
          </p:cNvGraphicFramePr>
          <p:nvPr userDrawn="1"/>
        </p:nvGraphicFramePr>
        <p:xfrm>
          <a:off x="277096" y="2462353"/>
          <a:ext cx="9601199" cy="4629494"/>
        </p:xfrm>
        <a:graphic>
          <a:graphicData uri="http://schemas.openxmlformats.org/drawingml/2006/table">
            <a:tbl>
              <a:tblPr firstRow="1" bandRow="1">
                <a:tableStyleId>{5C22544A-7EE6-4342-B048-85BDC9FD1C3A}</a:tableStyleId>
              </a:tblPr>
              <a:tblGrid>
                <a:gridCol w="2285129"/>
                <a:gridCol w="1457325"/>
                <a:gridCol w="1438275"/>
                <a:gridCol w="1447800"/>
                <a:gridCol w="1457325"/>
                <a:gridCol w="1515345"/>
              </a:tblGrid>
              <a:tr h="825800">
                <a:tc>
                  <a:txBody>
                    <a:bodyPr/>
                    <a:lstStyle/>
                    <a:p>
                      <a:pPr algn="ctr"/>
                      <a:endParaRPr lang="en-US" sz="2300" dirty="0"/>
                    </a:p>
                  </a:txBody>
                  <a:tcPr marL="100584" marR="100584" marT="51816" marB="51816"/>
                </a:tc>
                <a:tc>
                  <a:txBody>
                    <a:bodyPr/>
                    <a:lstStyle/>
                    <a:p>
                      <a:pPr algn="ctr"/>
                      <a:endParaRPr lang="en-US" sz="2000" dirty="0"/>
                    </a:p>
                  </a:txBody>
                  <a:tcPr marL="100584" marR="100584" marT="51816" marB="51816"/>
                </a:tc>
                <a:tc>
                  <a:txBody>
                    <a:bodyPr/>
                    <a:lstStyle/>
                    <a:p>
                      <a:pPr algn="ctr"/>
                      <a:endParaRPr lang="en-US" sz="2000" dirty="0"/>
                    </a:p>
                  </a:txBody>
                  <a:tcPr marL="100584" marR="100584" marT="51816" marB="51816"/>
                </a:tc>
                <a:tc>
                  <a:txBody>
                    <a:bodyPr/>
                    <a:lstStyle/>
                    <a:p>
                      <a:pPr algn="ctr"/>
                      <a:endParaRPr lang="en-US" sz="2000" dirty="0"/>
                    </a:p>
                  </a:txBody>
                  <a:tcPr marL="100584" marR="100584" marT="51816" marB="51816"/>
                </a:tc>
                <a:tc>
                  <a:txBody>
                    <a:bodyPr/>
                    <a:lstStyle/>
                    <a:p>
                      <a:pPr algn="ctr"/>
                      <a:endParaRPr lang="en-US" sz="2000" dirty="0"/>
                    </a:p>
                  </a:txBody>
                  <a:tcPr marL="100584" marR="100584" marT="51816" marB="51816"/>
                </a:tc>
                <a:tc>
                  <a:txBody>
                    <a:bodyPr/>
                    <a:lstStyle/>
                    <a:p>
                      <a:pPr algn="ctr"/>
                      <a:endParaRPr lang="en-US" sz="2000" dirty="0"/>
                    </a:p>
                  </a:txBody>
                  <a:tcPr marL="100584" marR="100584" marT="51816" marB="51816"/>
                </a:tc>
              </a:tr>
              <a:tr h="633949">
                <a:tc>
                  <a:txBody>
                    <a:bodyPr/>
                    <a:lstStyle/>
                    <a:p>
                      <a:endParaRPr lang="en-US" dirty="0"/>
                    </a:p>
                  </a:txBody>
                  <a:tcPr marL="100584" marR="100584" marT="51816" marB="51816"/>
                </a:tc>
                <a:tc>
                  <a:txBody>
                    <a:bodyPr/>
                    <a:lstStyle/>
                    <a:p>
                      <a:endParaRPr lang="en-US" sz="2300" dirty="0"/>
                    </a:p>
                  </a:txBody>
                  <a:tcPr marL="100584" marR="100584" marT="51816" marB="51816"/>
                </a:tc>
                <a:tc>
                  <a:txBody>
                    <a:bodyPr/>
                    <a:lstStyle/>
                    <a:p>
                      <a:endParaRPr lang="en-US" sz="2300" dirty="0"/>
                    </a:p>
                  </a:txBody>
                  <a:tcPr marL="100584" marR="100584" marT="51816" marB="51816"/>
                </a:tc>
                <a:tc>
                  <a:txBody>
                    <a:bodyPr/>
                    <a:lstStyle/>
                    <a:p>
                      <a:endParaRPr lang="en-US" sz="2300"/>
                    </a:p>
                  </a:txBody>
                  <a:tcPr marL="100584" marR="100584" marT="51816" marB="51816"/>
                </a:tc>
                <a:tc>
                  <a:txBody>
                    <a:bodyPr/>
                    <a:lstStyle/>
                    <a:p>
                      <a:endParaRPr lang="en-US" sz="2300"/>
                    </a:p>
                  </a:txBody>
                  <a:tcPr marL="100584" marR="100584" marT="51816" marB="51816"/>
                </a:tc>
                <a:tc>
                  <a:txBody>
                    <a:bodyPr/>
                    <a:lstStyle/>
                    <a:p>
                      <a:endParaRPr lang="en-US" sz="2300" dirty="0"/>
                    </a:p>
                  </a:txBody>
                  <a:tcPr marL="100584" marR="100584" marT="51816" marB="51816"/>
                </a:tc>
              </a:tr>
              <a:tr h="633949">
                <a:tc>
                  <a:txBody>
                    <a:bodyPr/>
                    <a:lstStyle/>
                    <a:p>
                      <a:endParaRPr lang="en-US" dirty="0"/>
                    </a:p>
                  </a:txBody>
                  <a:tcPr marL="100584" marR="100584" marT="51816" marB="51816"/>
                </a:tc>
                <a:tc>
                  <a:txBody>
                    <a:bodyPr/>
                    <a:lstStyle/>
                    <a:p>
                      <a:endParaRPr lang="en-US" sz="2300" dirty="0"/>
                    </a:p>
                  </a:txBody>
                  <a:tcPr marL="100584" marR="100584" marT="51816" marB="51816"/>
                </a:tc>
                <a:tc>
                  <a:txBody>
                    <a:bodyPr/>
                    <a:lstStyle/>
                    <a:p>
                      <a:endParaRPr lang="en-US" sz="2300" dirty="0"/>
                    </a:p>
                  </a:txBody>
                  <a:tcPr marL="100584" marR="100584" marT="51816" marB="51816"/>
                </a:tc>
                <a:tc>
                  <a:txBody>
                    <a:bodyPr/>
                    <a:lstStyle/>
                    <a:p>
                      <a:endParaRPr lang="en-US" sz="2300"/>
                    </a:p>
                  </a:txBody>
                  <a:tcPr marL="100584" marR="100584" marT="51816" marB="51816"/>
                </a:tc>
                <a:tc>
                  <a:txBody>
                    <a:bodyPr/>
                    <a:lstStyle/>
                    <a:p>
                      <a:endParaRPr lang="en-US" sz="2300"/>
                    </a:p>
                  </a:txBody>
                  <a:tcPr marL="100584" marR="100584" marT="51816" marB="51816"/>
                </a:tc>
                <a:tc>
                  <a:txBody>
                    <a:bodyPr/>
                    <a:lstStyle/>
                    <a:p>
                      <a:endParaRPr lang="en-US" sz="2300" dirty="0"/>
                    </a:p>
                  </a:txBody>
                  <a:tcPr marL="100584" marR="100584" marT="51816" marB="51816"/>
                </a:tc>
              </a:tr>
              <a:tr h="633949">
                <a:tc>
                  <a:txBody>
                    <a:bodyPr/>
                    <a:lstStyle/>
                    <a:p>
                      <a:endParaRPr lang="en-US" dirty="0"/>
                    </a:p>
                  </a:txBody>
                  <a:tcPr marL="100584" marR="100584" marT="51816" marB="51816"/>
                </a:tc>
                <a:tc>
                  <a:txBody>
                    <a:bodyPr/>
                    <a:lstStyle/>
                    <a:p>
                      <a:endParaRPr lang="en-US" sz="2300" dirty="0"/>
                    </a:p>
                  </a:txBody>
                  <a:tcPr marL="100584" marR="100584" marT="51816" marB="51816"/>
                </a:tc>
                <a:tc>
                  <a:txBody>
                    <a:bodyPr/>
                    <a:lstStyle/>
                    <a:p>
                      <a:endParaRPr lang="en-US" sz="2300" dirty="0"/>
                    </a:p>
                  </a:txBody>
                  <a:tcPr marL="100584" marR="100584" marT="51816" marB="51816"/>
                </a:tc>
                <a:tc>
                  <a:txBody>
                    <a:bodyPr/>
                    <a:lstStyle/>
                    <a:p>
                      <a:endParaRPr lang="en-US" sz="2300"/>
                    </a:p>
                  </a:txBody>
                  <a:tcPr marL="100584" marR="100584" marT="51816" marB="51816"/>
                </a:tc>
                <a:tc>
                  <a:txBody>
                    <a:bodyPr/>
                    <a:lstStyle/>
                    <a:p>
                      <a:endParaRPr lang="en-US" sz="2300"/>
                    </a:p>
                  </a:txBody>
                  <a:tcPr marL="100584" marR="100584" marT="51816" marB="51816"/>
                </a:tc>
                <a:tc>
                  <a:txBody>
                    <a:bodyPr/>
                    <a:lstStyle/>
                    <a:p>
                      <a:endParaRPr lang="en-US" sz="2300" dirty="0"/>
                    </a:p>
                  </a:txBody>
                  <a:tcPr marL="100584" marR="100584" marT="51816" marB="51816"/>
                </a:tc>
              </a:tr>
              <a:tr h="633949">
                <a:tc>
                  <a:txBody>
                    <a:bodyPr/>
                    <a:lstStyle/>
                    <a:p>
                      <a:endParaRPr lang="en-US" dirty="0"/>
                    </a:p>
                  </a:txBody>
                  <a:tcPr marL="100584" marR="100584" marT="51816" marB="51816"/>
                </a:tc>
                <a:tc>
                  <a:txBody>
                    <a:bodyPr/>
                    <a:lstStyle/>
                    <a:p>
                      <a:endParaRPr lang="en-US" sz="2300" dirty="0"/>
                    </a:p>
                  </a:txBody>
                  <a:tcPr marL="100584" marR="100584" marT="51816" marB="51816"/>
                </a:tc>
                <a:tc>
                  <a:txBody>
                    <a:bodyPr/>
                    <a:lstStyle/>
                    <a:p>
                      <a:endParaRPr lang="en-US" sz="2300" dirty="0"/>
                    </a:p>
                  </a:txBody>
                  <a:tcPr marL="100584" marR="100584" marT="51816" marB="51816"/>
                </a:tc>
                <a:tc>
                  <a:txBody>
                    <a:bodyPr/>
                    <a:lstStyle/>
                    <a:p>
                      <a:endParaRPr lang="en-US" sz="2300"/>
                    </a:p>
                  </a:txBody>
                  <a:tcPr marL="100584" marR="100584" marT="51816" marB="51816"/>
                </a:tc>
                <a:tc>
                  <a:txBody>
                    <a:bodyPr/>
                    <a:lstStyle/>
                    <a:p>
                      <a:endParaRPr lang="en-US" sz="2300"/>
                    </a:p>
                  </a:txBody>
                  <a:tcPr marL="100584" marR="100584" marT="51816" marB="51816"/>
                </a:tc>
                <a:tc>
                  <a:txBody>
                    <a:bodyPr/>
                    <a:lstStyle/>
                    <a:p>
                      <a:endParaRPr lang="en-US" sz="2300" dirty="0"/>
                    </a:p>
                  </a:txBody>
                  <a:tcPr marL="100584" marR="100584" marT="51816" marB="51816"/>
                </a:tc>
              </a:tr>
              <a:tr h="633949">
                <a:tc>
                  <a:txBody>
                    <a:bodyPr/>
                    <a:lstStyle/>
                    <a:p>
                      <a:endParaRPr lang="en-US" dirty="0"/>
                    </a:p>
                  </a:txBody>
                  <a:tcPr marL="100584" marR="100584" marT="51816" marB="51816"/>
                </a:tc>
                <a:tc>
                  <a:txBody>
                    <a:bodyPr/>
                    <a:lstStyle/>
                    <a:p>
                      <a:endParaRPr lang="en-US" sz="2300" dirty="0"/>
                    </a:p>
                  </a:txBody>
                  <a:tcPr marL="100584" marR="100584" marT="51816" marB="51816"/>
                </a:tc>
                <a:tc>
                  <a:txBody>
                    <a:bodyPr/>
                    <a:lstStyle/>
                    <a:p>
                      <a:endParaRPr lang="en-US" sz="2300" dirty="0"/>
                    </a:p>
                  </a:txBody>
                  <a:tcPr marL="100584" marR="100584" marT="51816" marB="51816"/>
                </a:tc>
                <a:tc>
                  <a:txBody>
                    <a:bodyPr/>
                    <a:lstStyle/>
                    <a:p>
                      <a:endParaRPr lang="en-US" sz="2300"/>
                    </a:p>
                  </a:txBody>
                  <a:tcPr marL="100584" marR="100584" marT="51816" marB="51816"/>
                </a:tc>
                <a:tc>
                  <a:txBody>
                    <a:bodyPr/>
                    <a:lstStyle/>
                    <a:p>
                      <a:endParaRPr lang="en-US" sz="2300"/>
                    </a:p>
                  </a:txBody>
                  <a:tcPr marL="100584" marR="100584" marT="51816" marB="51816"/>
                </a:tc>
                <a:tc>
                  <a:txBody>
                    <a:bodyPr/>
                    <a:lstStyle/>
                    <a:p>
                      <a:endParaRPr lang="en-US" sz="2300" dirty="0"/>
                    </a:p>
                  </a:txBody>
                  <a:tcPr marL="100584" marR="100584" marT="51816" marB="51816"/>
                </a:tc>
              </a:tr>
              <a:tr h="633949">
                <a:tc>
                  <a:txBody>
                    <a:bodyPr/>
                    <a:lstStyle/>
                    <a:p>
                      <a:endParaRPr lang="en-US" dirty="0"/>
                    </a:p>
                  </a:txBody>
                  <a:tcPr marL="100584" marR="100584" marT="51816" marB="51816"/>
                </a:tc>
                <a:tc>
                  <a:txBody>
                    <a:bodyPr/>
                    <a:lstStyle/>
                    <a:p>
                      <a:endParaRPr lang="en-US" sz="2300" dirty="0"/>
                    </a:p>
                  </a:txBody>
                  <a:tcPr marL="100584" marR="100584" marT="51816" marB="51816"/>
                </a:tc>
                <a:tc>
                  <a:txBody>
                    <a:bodyPr/>
                    <a:lstStyle/>
                    <a:p>
                      <a:endParaRPr lang="en-US" sz="2300" dirty="0"/>
                    </a:p>
                  </a:txBody>
                  <a:tcPr marL="100584" marR="100584" marT="51816" marB="51816"/>
                </a:tc>
                <a:tc>
                  <a:txBody>
                    <a:bodyPr/>
                    <a:lstStyle/>
                    <a:p>
                      <a:endParaRPr lang="en-US" sz="2300"/>
                    </a:p>
                  </a:txBody>
                  <a:tcPr marL="100584" marR="100584" marT="51816" marB="51816"/>
                </a:tc>
                <a:tc>
                  <a:txBody>
                    <a:bodyPr/>
                    <a:lstStyle/>
                    <a:p>
                      <a:endParaRPr lang="en-US" sz="2300"/>
                    </a:p>
                  </a:txBody>
                  <a:tcPr marL="100584" marR="100584" marT="51816" marB="51816"/>
                </a:tc>
                <a:tc>
                  <a:txBody>
                    <a:bodyPr/>
                    <a:lstStyle/>
                    <a:p>
                      <a:endParaRPr lang="en-US" sz="2300" dirty="0"/>
                    </a:p>
                  </a:txBody>
                  <a:tcPr marL="100584" marR="100584" marT="51816" marB="51816"/>
                </a:tc>
              </a:tr>
            </a:tbl>
          </a:graphicData>
        </a:graphic>
      </p:graphicFrame>
      <p:sp>
        <p:nvSpPr>
          <p:cNvPr id="10" name="Text Placeholder 2"/>
          <p:cNvSpPr>
            <a:spLocks noGrp="1"/>
          </p:cNvSpPr>
          <p:nvPr>
            <p:ph type="body" idx="15" hasCustomPrompt="1"/>
          </p:nvPr>
        </p:nvSpPr>
        <p:spPr>
          <a:xfrm>
            <a:off x="2621091" y="2462351"/>
            <a:ext cx="1447585" cy="808759"/>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25" name="Text Placeholder 2"/>
          <p:cNvSpPr>
            <a:spLocks noGrp="1"/>
          </p:cNvSpPr>
          <p:nvPr>
            <p:ph type="body" idx="18" hasCustomPrompt="1"/>
          </p:nvPr>
        </p:nvSpPr>
        <p:spPr>
          <a:xfrm>
            <a:off x="4068891" y="2462351"/>
            <a:ext cx="1447585" cy="808759"/>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26" name="Text Placeholder 2"/>
          <p:cNvSpPr>
            <a:spLocks noGrp="1"/>
          </p:cNvSpPr>
          <p:nvPr>
            <p:ph type="body" idx="19" hasCustomPrompt="1"/>
          </p:nvPr>
        </p:nvSpPr>
        <p:spPr>
          <a:xfrm>
            <a:off x="5516691" y="2462351"/>
            <a:ext cx="1447585" cy="808759"/>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27" name="Text Placeholder 2"/>
          <p:cNvSpPr>
            <a:spLocks noGrp="1"/>
          </p:cNvSpPr>
          <p:nvPr>
            <p:ph type="body" idx="20" hasCustomPrompt="1"/>
          </p:nvPr>
        </p:nvSpPr>
        <p:spPr>
          <a:xfrm>
            <a:off x="6964491" y="2462351"/>
            <a:ext cx="1447585" cy="808759"/>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28" name="Text Placeholder 2"/>
          <p:cNvSpPr>
            <a:spLocks noGrp="1"/>
          </p:cNvSpPr>
          <p:nvPr>
            <p:ph type="body" idx="21" hasCustomPrompt="1"/>
          </p:nvPr>
        </p:nvSpPr>
        <p:spPr>
          <a:xfrm>
            <a:off x="8412291" y="2462351"/>
            <a:ext cx="1447585" cy="808759"/>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29" name="Text Placeholder 2"/>
          <p:cNvSpPr>
            <a:spLocks noGrp="1"/>
          </p:cNvSpPr>
          <p:nvPr>
            <p:ph type="body" idx="22" hasCustomPrompt="1"/>
          </p:nvPr>
        </p:nvSpPr>
        <p:spPr>
          <a:xfrm>
            <a:off x="2625940" y="3298386"/>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30" name="Text Placeholder 2"/>
          <p:cNvSpPr>
            <a:spLocks noGrp="1"/>
          </p:cNvSpPr>
          <p:nvPr>
            <p:ph type="body" idx="23" hasCustomPrompt="1"/>
          </p:nvPr>
        </p:nvSpPr>
        <p:spPr>
          <a:xfrm>
            <a:off x="4073740" y="3298386"/>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31" name="Text Placeholder 2"/>
          <p:cNvSpPr>
            <a:spLocks noGrp="1"/>
          </p:cNvSpPr>
          <p:nvPr>
            <p:ph type="body" idx="24" hasCustomPrompt="1"/>
          </p:nvPr>
        </p:nvSpPr>
        <p:spPr>
          <a:xfrm>
            <a:off x="5462889" y="3298386"/>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32" name="Text Placeholder 2"/>
          <p:cNvSpPr>
            <a:spLocks noGrp="1"/>
          </p:cNvSpPr>
          <p:nvPr>
            <p:ph type="body" idx="25" hasCustomPrompt="1"/>
          </p:nvPr>
        </p:nvSpPr>
        <p:spPr>
          <a:xfrm>
            <a:off x="6910689" y="3298386"/>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33" name="Text Placeholder 2"/>
          <p:cNvSpPr>
            <a:spLocks noGrp="1"/>
          </p:cNvSpPr>
          <p:nvPr>
            <p:ph type="body" idx="26" hasCustomPrompt="1"/>
          </p:nvPr>
        </p:nvSpPr>
        <p:spPr>
          <a:xfrm>
            <a:off x="8417140" y="3298386"/>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34" name="Text Placeholder 2"/>
          <p:cNvSpPr>
            <a:spLocks noGrp="1"/>
          </p:cNvSpPr>
          <p:nvPr>
            <p:ph type="body" idx="27" hasCustomPrompt="1"/>
          </p:nvPr>
        </p:nvSpPr>
        <p:spPr>
          <a:xfrm>
            <a:off x="277096" y="3298386"/>
            <a:ext cx="2232025" cy="616097"/>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77" name="Text Placeholder 2"/>
          <p:cNvSpPr>
            <a:spLocks noGrp="1"/>
          </p:cNvSpPr>
          <p:nvPr>
            <p:ph type="body" idx="28" hasCustomPrompt="1"/>
          </p:nvPr>
        </p:nvSpPr>
        <p:spPr>
          <a:xfrm>
            <a:off x="2549110" y="3913183"/>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78" name="Text Placeholder 2"/>
          <p:cNvSpPr>
            <a:spLocks noGrp="1"/>
          </p:cNvSpPr>
          <p:nvPr>
            <p:ph type="body" idx="29" hasCustomPrompt="1"/>
          </p:nvPr>
        </p:nvSpPr>
        <p:spPr>
          <a:xfrm>
            <a:off x="3996910" y="3913183"/>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79" name="Text Placeholder 2"/>
          <p:cNvSpPr>
            <a:spLocks noGrp="1"/>
          </p:cNvSpPr>
          <p:nvPr>
            <p:ph type="body" idx="30" hasCustomPrompt="1"/>
          </p:nvPr>
        </p:nvSpPr>
        <p:spPr>
          <a:xfrm>
            <a:off x="5444710" y="3913183"/>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80" name="Text Placeholder 2"/>
          <p:cNvSpPr>
            <a:spLocks noGrp="1"/>
          </p:cNvSpPr>
          <p:nvPr>
            <p:ph type="body" idx="31" hasCustomPrompt="1"/>
          </p:nvPr>
        </p:nvSpPr>
        <p:spPr>
          <a:xfrm>
            <a:off x="6892510" y="3913183"/>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81" name="Text Placeholder 2"/>
          <p:cNvSpPr>
            <a:spLocks noGrp="1"/>
          </p:cNvSpPr>
          <p:nvPr>
            <p:ph type="body" idx="32" hasCustomPrompt="1"/>
          </p:nvPr>
        </p:nvSpPr>
        <p:spPr>
          <a:xfrm>
            <a:off x="8340310" y="3913183"/>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82" name="Text Placeholder 2"/>
          <p:cNvSpPr>
            <a:spLocks noGrp="1"/>
          </p:cNvSpPr>
          <p:nvPr>
            <p:ph type="body" idx="33" hasCustomPrompt="1"/>
          </p:nvPr>
        </p:nvSpPr>
        <p:spPr>
          <a:xfrm>
            <a:off x="277096" y="3913183"/>
            <a:ext cx="2232025" cy="616097"/>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83" name="Text Placeholder 2"/>
          <p:cNvSpPr>
            <a:spLocks noGrp="1"/>
          </p:cNvSpPr>
          <p:nvPr>
            <p:ph type="body" idx="34" hasCustomPrompt="1"/>
          </p:nvPr>
        </p:nvSpPr>
        <p:spPr>
          <a:xfrm>
            <a:off x="2549740" y="4554680"/>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84" name="Text Placeholder 2"/>
          <p:cNvSpPr>
            <a:spLocks noGrp="1"/>
          </p:cNvSpPr>
          <p:nvPr>
            <p:ph type="body" idx="35" hasCustomPrompt="1"/>
          </p:nvPr>
        </p:nvSpPr>
        <p:spPr>
          <a:xfrm>
            <a:off x="3997540" y="4554680"/>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85" name="Text Placeholder 2"/>
          <p:cNvSpPr>
            <a:spLocks noGrp="1"/>
          </p:cNvSpPr>
          <p:nvPr>
            <p:ph type="body" idx="36" hasCustomPrompt="1"/>
          </p:nvPr>
        </p:nvSpPr>
        <p:spPr>
          <a:xfrm>
            <a:off x="5445340" y="4554680"/>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86" name="Text Placeholder 2"/>
          <p:cNvSpPr>
            <a:spLocks noGrp="1"/>
          </p:cNvSpPr>
          <p:nvPr>
            <p:ph type="body" idx="37" hasCustomPrompt="1"/>
          </p:nvPr>
        </p:nvSpPr>
        <p:spPr>
          <a:xfrm>
            <a:off x="6893140" y="4554680"/>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87" name="Text Placeholder 2"/>
          <p:cNvSpPr>
            <a:spLocks noGrp="1"/>
          </p:cNvSpPr>
          <p:nvPr>
            <p:ph type="body" idx="38" hasCustomPrompt="1"/>
          </p:nvPr>
        </p:nvSpPr>
        <p:spPr>
          <a:xfrm>
            <a:off x="8340940" y="4554680"/>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88" name="Text Placeholder 2"/>
          <p:cNvSpPr>
            <a:spLocks noGrp="1"/>
          </p:cNvSpPr>
          <p:nvPr>
            <p:ph type="body" idx="39" hasCustomPrompt="1"/>
          </p:nvPr>
        </p:nvSpPr>
        <p:spPr>
          <a:xfrm>
            <a:off x="277726" y="4554680"/>
            <a:ext cx="2232025" cy="616097"/>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89" name="Text Placeholder 2"/>
          <p:cNvSpPr>
            <a:spLocks noGrp="1"/>
          </p:cNvSpPr>
          <p:nvPr>
            <p:ph type="body" idx="40" hasCustomPrompt="1"/>
          </p:nvPr>
        </p:nvSpPr>
        <p:spPr>
          <a:xfrm>
            <a:off x="2567289" y="5206634"/>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90" name="Text Placeholder 2"/>
          <p:cNvSpPr>
            <a:spLocks noGrp="1"/>
          </p:cNvSpPr>
          <p:nvPr>
            <p:ph type="body" idx="41" hasCustomPrompt="1"/>
          </p:nvPr>
        </p:nvSpPr>
        <p:spPr>
          <a:xfrm>
            <a:off x="4015089" y="5206634"/>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91" name="Text Placeholder 2"/>
          <p:cNvSpPr>
            <a:spLocks noGrp="1"/>
          </p:cNvSpPr>
          <p:nvPr>
            <p:ph type="body" idx="42" hasCustomPrompt="1"/>
          </p:nvPr>
        </p:nvSpPr>
        <p:spPr>
          <a:xfrm>
            <a:off x="5462889" y="5206634"/>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92" name="Text Placeholder 2"/>
          <p:cNvSpPr>
            <a:spLocks noGrp="1"/>
          </p:cNvSpPr>
          <p:nvPr>
            <p:ph type="body" idx="43" hasCustomPrompt="1"/>
          </p:nvPr>
        </p:nvSpPr>
        <p:spPr>
          <a:xfrm>
            <a:off x="6910689" y="5206634"/>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93" name="Text Placeholder 2"/>
          <p:cNvSpPr>
            <a:spLocks noGrp="1"/>
          </p:cNvSpPr>
          <p:nvPr>
            <p:ph type="body" idx="44" hasCustomPrompt="1"/>
          </p:nvPr>
        </p:nvSpPr>
        <p:spPr>
          <a:xfrm>
            <a:off x="8358489" y="5206634"/>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94" name="Text Placeholder 2"/>
          <p:cNvSpPr>
            <a:spLocks noGrp="1"/>
          </p:cNvSpPr>
          <p:nvPr>
            <p:ph type="body" idx="45" hasCustomPrompt="1"/>
          </p:nvPr>
        </p:nvSpPr>
        <p:spPr>
          <a:xfrm>
            <a:off x="277096" y="5206634"/>
            <a:ext cx="2232025" cy="616097"/>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95" name="Text Placeholder 2"/>
          <p:cNvSpPr>
            <a:spLocks noGrp="1"/>
          </p:cNvSpPr>
          <p:nvPr>
            <p:ph type="body" idx="46" hasCustomPrompt="1"/>
          </p:nvPr>
        </p:nvSpPr>
        <p:spPr>
          <a:xfrm>
            <a:off x="2549110" y="5821431"/>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96" name="Text Placeholder 2"/>
          <p:cNvSpPr>
            <a:spLocks noGrp="1"/>
          </p:cNvSpPr>
          <p:nvPr>
            <p:ph type="body" idx="47" hasCustomPrompt="1"/>
          </p:nvPr>
        </p:nvSpPr>
        <p:spPr>
          <a:xfrm>
            <a:off x="3996910" y="5821431"/>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97" name="Text Placeholder 2"/>
          <p:cNvSpPr>
            <a:spLocks noGrp="1"/>
          </p:cNvSpPr>
          <p:nvPr>
            <p:ph type="body" idx="48" hasCustomPrompt="1"/>
          </p:nvPr>
        </p:nvSpPr>
        <p:spPr>
          <a:xfrm>
            <a:off x="5444710" y="5821431"/>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98" name="Text Placeholder 2"/>
          <p:cNvSpPr>
            <a:spLocks noGrp="1"/>
          </p:cNvSpPr>
          <p:nvPr>
            <p:ph type="body" idx="49" hasCustomPrompt="1"/>
          </p:nvPr>
        </p:nvSpPr>
        <p:spPr>
          <a:xfrm>
            <a:off x="6892510" y="5821431"/>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99" name="Text Placeholder 2"/>
          <p:cNvSpPr>
            <a:spLocks noGrp="1"/>
          </p:cNvSpPr>
          <p:nvPr>
            <p:ph type="body" idx="50" hasCustomPrompt="1"/>
          </p:nvPr>
        </p:nvSpPr>
        <p:spPr>
          <a:xfrm>
            <a:off x="8340310" y="5821431"/>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100" name="Text Placeholder 2"/>
          <p:cNvSpPr>
            <a:spLocks noGrp="1"/>
          </p:cNvSpPr>
          <p:nvPr>
            <p:ph type="body" idx="51" hasCustomPrompt="1"/>
          </p:nvPr>
        </p:nvSpPr>
        <p:spPr>
          <a:xfrm>
            <a:off x="277096" y="5821431"/>
            <a:ext cx="2232025" cy="616097"/>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101" name="Text Placeholder 2"/>
          <p:cNvSpPr>
            <a:spLocks noGrp="1"/>
          </p:cNvSpPr>
          <p:nvPr>
            <p:ph type="body" idx="52" hasCustomPrompt="1"/>
          </p:nvPr>
        </p:nvSpPr>
        <p:spPr>
          <a:xfrm>
            <a:off x="2549740" y="6462928"/>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102" name="Text Placeholder 2"/>
          <p:cNvSpPr>
            <a:spLocks noGrp="1"/>
          </p:cNvSpPr>
          <p:nvPr>
            <p:ph type="body" idx="53" hasCustomPrompt="1"/>
          </p:nvPr>
        </p:nvSpPr>
        <p:spPr>
          <a:xfrm>
            <a:off x="3997540" y="6462928"/>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103" name="Text Placeholder 2"/>
          <p:cNvSpPr>
            <a:spLocks noGrp="1"/>
          </p:cNvSpPr>
          <p:nvPr>
            <p:ph type="body" idx="54" hasCustomPrompt="1"/>
          </p:nvPr>
        </p:nvSpPr>
        <p:spPr>
          <a:xfrm>
            <a:off x="5445340" y="6462928"/>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104" name="Text Placeholder 2"/>
          <p:cNvSpPr>
            <a:spLocks noGrp="1"/>
          </p:cNvSpPr>
          <p:nvPr>
            <p:ph type="body" idx="55" hasCustomPrompt="1"/>
          </p:nvPr>
        </p:nvSpPr>
        <p:spPr>
          <a:xfrm>
            <a:off x="6893140" y="6462928"/>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105" name="Text Placeholder 2"/>
          <p:cNvSpPr>
            <a:spLocks noGrp="1"/>
          </p:cNvSpPr>
          <p:nvPr>
            <p:ph type="body" idx="56" hasCustomPrompt="1"/>
          </p:nvPr>
        </p:nvSpPr>
        <p:spPr>
          <a:xfrm>
            <a:off x="8340940" y="6462928"/>
            <a:ext cx="144758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bg2">
                    <a:lumMod val="75000"/>
                  </a:schemeClr>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106" name="Text Placeholder 2"/>
          <p:cNvSpPr>
            <a:spLocks noGrp="1"/>
          </p:cNvSpPr>
          <p:nvPr>
            <p:ph type="body" idx="57" hasCustomPrompt="1"/>
          </p:nvPr>
        </p:nvSpPr>
        <p:spPr>
          <a:xfrm>
            <a:off x="277726" y="6462928"/>
            <a:ext cx="2232025" cy="616097"/>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b="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58"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
        <p:nvSpPr>
          <p:cNvPr id="57" name="Slide Number Placeholder 5"/>
          <p:cNvSpPr>
            <a:spLocks noGrp="1"/>
          </p:cNvSpPr>
          <p:nvPr>
            <p:ph type="sldNum" sz="quarter" idx="12"/>
          </p:nvPr>
        </p:nvSpPr>
        <p:spPr>
          <a:xfrm>
            <a:off x="9112259" y="7456375"/>
            <a:ext cx="809798" cy="414338"/>
          </a:xfrm>
        </p:spPr>
        <p:txBody>
          <a:bodyPr/>
          <a:lstStyle/>
          <a:p>
            <a:fld id="{44793BE8-32BF-4C0F-8456-E6FEB7ED53AF}"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ion Tabl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graphicFrame>
        <p:nvGraphicFramePr>
          <p:cNvPr id="19" name="Table 18"/>
          <p:cNvGraphicFramePr>
            <a:graphicFrameLocks noGrp="1"/>
          </p:cNvGraphicFramePr>
          <p:nvPr userDrawn="1"/>
        </p:nvGraphicFramePr>
        <p:xfrm>
          <a:off x="277095" y="2462353"/>
          <a:ext cx="9587629" cy="3916361"/>
        </p:xfrm>
        <a:graphic>
          <a:graphicData uri="http://schemas.openxmlformats.org/drawingml/2006/table">
            <a:tbl>
              <a:tblPr firstRow="1" bandRow="1">
                <a:tableStyleId>{5C22544A-7EE6-4342-B048-85BDC9FD1C3A}</a:tableStyleId>
              </a:tblPr>
              <a:tblGrid>
                <a:gridCol w="4744848"/>
                <a:gridCol w="4842781"/>
              </a:tblGrid>
              <a:tr h="462416">
                <a:tc>
                  <a:txBody>
                    <a:bodyPr/>
                    <a:lstStyle/>
                    <a:p>
                      <a:pPr algn="ctr"/>
                      <a:endParaRPr lang="en-US" sz="2300" dirty="0"/>
                    </a:p>
                  </a:txBody>
                  <a:tcPr marL="100584" marR="100584" marT="51816" marB="51816"/>
                </a:tc>
                <a:tc>
                  <a:txBody>
                    <a:bodyPr/>
                    <a:lstStyle/>
                    <a:p>
                      <a:pPr algn="ctr"/>
                      <a:endParaRPr lang="en-US" sz="2000" dirty="0"/>
                    </a:p>
                  </a:txBody>
                  <a:tcPr marL="100584" marR="100584" marT="51816" marB="51816"/>
                </a:tc>
              </a:tr>
              <a:tr h="690789">
                <a:tc>
                  <a:txBody>
                    <a:bodyPr/>
                    <a:lstStyle/>
                    <a:p>
                      <a:endParaRPr lang="en-US" dirty="0"/>
                    </a:p>
                  </a:txBody>
                  <a:tcPr marL="100584" marR="100584" marT="51816" marB="51816"/>
                </a:tc>
                <a:tc>
                  <a:txBody>
                    <a:bodyPr/>
                    <a:lstStyle/>
                    <a:p>
                      <a:endParaRPr lang="en-US" sz="2300" dirty="0"/>
                    </a:p>
                  </a:txBody>
                  <a:tcPr marL="100584" marR="100584" marT="51816" marB="51816"/>
                </a:tc>
              </a:tr>
              <a:tr h="690789">
                <a:tc>
                  <a:txBody>
                    <a:bodyPr/>
                    <a:lstStyle/>
                    <a:p>
                      <a:endParaRPr lang="en-US" dirty="0"/>
                    </a:p>
                  </a:txBody>
                  <a:tcPr marL="100584" marR="100584" marT="51816" marB="51816"/>
                </a:tc>
                <a:tc>
                  <a:txBody>
                    <a:bodyPr/>
                    <a:lstStyle/>
                    <a:p>
                      <a:endParaRPr lang="en-US" sz="2300" dirty="0"/>
                    </a:p>
                  </a:txBody>
                  <a:tcPr marL="100584" marR="100584" marT="51816" marB="51816"/>
                </a:tc>
              </a:tr>
              <a:tr h="690789">
                <a:tc>
                  <a:txBody>
                    <a:bodyPr/>
                    <a:lstStyle/>
                    <a:p>
                      <a:endParaRPr lang="en-US" dirty="0"/>
                    </a:p>
                  </a:txBody>
                  <a:tcPr marL="100584" marR="100584" marT="51816" marB="51816"/>
                </a:tc>
                <a:tc>
                  <a:txBody>
                    <a:bodyPr/>
                    <a:lstStyle/>
                    <a:p>
                      <a:endParaRPr lang="en-US" sz="2300" dirty="0"/>
                    </a:p>
                  </a:txBody>
                  <a:tcPr marL="100584" marR="100584" marT="51816" marB="51816"/>
                </a:tc>
              </a:tr>
              <a:tr h="690789">
                <a:tc>
                  <a:txBody>
                    <a:bodyPr/>
                    <a:lstStyle/>
                    <a:p>
                      <a:endParaRPr lang="en-US" dirty="0"/>
                    </a:p>
                  </a:txBody>
                  <a:tcPr marL="100584" marR="100584" marT="51816" marB="51816"/>
                </a:tc>
                <a:tc>
                  <a:txBody>
                    <a:bodyPr/>
                    <a:lstStyle/>
                    <a:p>
                      <a:endParaRPr lang="en-US" sz="2300" dirty="0"/>
                    </a:p>
                  </a:txBody>
                  <a:tcPr marL="100584" marR="100584" marT="51816" marB="51816"/>
                </a:tc>
              </a:tr>
              <a:tr h="690789">
                <a:tc>
                  <a:txBody>
                    <a:bodyPr/>
                    <a:lstStyle/>
                    <a:p>
                      <a:endParaRPr lang="en-US" dirty="0"/>
                    </a:p>
                  </a:txBody>
                  <a:tcPr marL="100584" marR="100584" marT="51816" marB="51816"/>
                </a:tc>
                <a:tc>
                  <a:txBody>
                    <a:bodyPr/>
                    <a:lstStyle/>
                    <a:p>
                      <a:endParaRPr lang="en-US" sz="2300" dirty="0"/>
                    </a:p>
                  </a:txBody>
                  <a:tcPr marL="100584" marR="100584" marT="51816" marB="51816"/>
                </a:tc>
              </a:tr>
            </a:tbl>
          </a:graphicData>
        </a:graphic>
      </p:graphicFrame>
      <p:sp>
        <p:nvSpPr>
          <p:cNvPr id="10" name="Text Placeholder 2"/>
          <p:cNvSpPr>
            <a:spLocks noGrp="1"/>
          </p:cNvSpPr>
          <p:nvPr>
            <p:ph type="body" idx="15" hasCustomPrompt="1"/>
          </p:nvPr>
        </p:nvSpPr>
        <p:spPr>
          <a:xfrm>
            <a:off x="312770" y="2462352"/>
            <a:ext cx="4732305" cy="432710"/>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29" name="Text Placeholder 2"/>
          <p:cNvSpPr>
            <a:spLocks noGrp="1"/>
          </p:cNvSpPr>
          <p:nvPr>
            <p:ph type="body" idx="22" hasCustomPrompt="1"/>
          </p:nvPr>
        </p:nvSpPr>
        <p:spPr>
          <a:xfrm>
            <a:off x="317619" y="2964564"/>
            <a:ext cx="473230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77" name="Text Placeholder 2"/>
          <p:cNvSpPr>
            <a:spLocks noGrp="1"/>
          </p:cNvSpPr>
          <p:nvPr>
            <p:ph type="body" idx="28" hasCustomPrompt="1"/>
          </p:nvPr>
        </p:nvSpPr>
        <p:spPr>
          <a:xfrm>
            <a:off x="299440" y="3622903"/>
            <a:ext cx="473230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83" name="Text Placeholder 2"/>
          <p:cNvSpPr>
            <a:spLocks noGrp="1"/>
          </p:cNvSpPr>
          <p:nvPr>
            <p:ph type="body" idx="34" hasCustomPrompt="1"/>
          </p:nvPr>
        </p:nvSpPr>
        <p:spPr>
          <a:xfrm>
            <a:off x="300070" y="4336970"/>
            <a:ext cx="473230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89" name="Text Placeholder 2"/>
          <p:cNvSpPr>
            <a:spLocks noGrp="1"/>
          </p:cNvSpPr>
          <p:nvPr>
            <p:ph type="body" idx="40" hasCustomPrompt="1"/>
          </p:nvPr>
        </p:nvSpPr>
        <p:spPr>
          <a:xfrm>
            <a:off x="317619" y="5017952"/>
            <a:ext cx="473230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95" name="Text Placeholder 2"/>
          <p:cNvSpPr>
            <a:spLocks noGrp="1"/>
          </p:cNvSpPr>
          <p:nvPr>
            <p:ph type="body" idx="46" hasCustomPrompt="1"/>
          </p:nvPr>
        </p:nvSpPr>
        <p:spPr>
          <a:xfrm>
            <a:off x="299440" y="5724709"/>
            <a:ext cx="473230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68" name="Text Placeholder 2"/>
          <p:cNvSpPr>
            <a:spLocks noGrp="1"/>
          </p:cNvSpPr>
          <p:nvPr>
            <p:ph type="body" idx="59" hasCustomPrompt="1"/>
          </p:nvPr>
        </p:nvSpPr>
        <p:spPr>
          <a:xfrm>
            <a:off x="5045075" y="2462353"/>
            <a:ext cx="4732305" cy="432710"/>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20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dirty="0" smtClean="0"/>
              <a:t>Click to add text</a:t>
            </a:r>
          </a:p>
        </p:txBody>
      </p:sp>
      <p:sp>
        <p:nvSpPr>
          <p:cNvPr id="69" name="Text Placeholder 2"/>
          <p:cNvSpPr>
            <a:spLocks noGrp="1"/>
          </p:cNvSpPr>
          <p:nvPr>
            <p:ph type="body" idx="60" hasCustomPrompt="1"/>
          </p:nvPr>
        </p:nvSpPr>
        <p:spPr>
          <a:xfrm>
            <a:off x="5045075" y="2964565"/>
            <a:ext cx="473230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70" name="Text Placeholder 2"/>
          <p:cNvSpPr>
            <a:spLocks noGrp="1"/>
          </p:cNvSpPr>
          <p:nvPr>
            <p:ph type="body" idx="61" hasCustomPrompt="1"/>
          </p:nvPr>
        </p:nvSpPr>
        <p:spPr>
          <a:xfrm>
            <a:off x="5045075" y="3622904"/>
            <a:ext cx="473230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71" name="Text Placeholder 2"/>
          <p:cNvSpPr>
            <a:spLocks noGrp="1"/>
          </p:cNvSpPr>
          <p:nvPr>
            <p:ph type="body" idx="62" hasCustomPrompt="1"/>
          </p:nvPr>
        </p:nvSpPr>
        <p:spPr>
          <a:xfrm>
            <a:off x="5045075" y="4336971"/>
            <a:ext cx="473230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72" name="Text Placeholder 2"/>
          <p:cNvSpPr>
            <a:spLocks noGrp="1"/>
          </p:cNvSpPr>
          <p:nvPr>
            <p:ph type="body" idx="63" hasCustomPrompt="1"/>
          </p:nvPr>
        </p:nvSpPr>
        <p:spPr>
          <a:xfrm>
            <a:off x="5045075" y="5017953"/>
            <a:ext cx="473230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73" name="Text Placeholder 2"/>
          <p:cNvSpPr>
            <a:spLocks noGrp="1"/>
          </p:cNvSpPr>
          <p:nvPr>
            <p:ph type="body" idx="64" hasCustomPrompt="1"/>
          </p:nvPr>
        </p:nvSpPr>
        <p:spPr>
          <a:xfrm>
            <a:off x="5045075" y="5724710"/>
            <a:ext cx="4732305" cy="614797"/>
          </a:xfr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1600" b="0" i="0" kern="1200" dirty="0" smtClean="0">
                <a:solidFill>
                  <a:schemeClr val="tx1"/>
                </a:solidFill>
                <a:latin typeface="Arial" pitchFamily="34" charset="0"/>
                <a:ea typeface="+mn-ea"/>
                <a:cs typeface="Arial" pitchFamily="34" charset="0"/>
              </a:defRPr>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marL="0" lvl="0" indent="0" algn="l" defTabSz="914400" rtl="0" eaLnBrk="1" latinLnBrk="0" hangingPunct="1">
              <a:spcBef>
                <a:spcPct val="20000"/>
              </a:spcBef>
              <a:buFont typeface="Arial" pitchFamily="34" charset="0"/>
              <a:buNone/>
            </a:pPr>
            <a:r>
              <a:rPr lang="en-US" dirty="0" smtClean="0"/>
              <a:t>Click to add text</a:t>
            </a:r>
          </a:p>
        </p:txBody>
      </p:sp>
      <p:sp>
        <p:nvSpPr>
          <p:cNvPr id="21"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
        <p:nvSpPr>
          <p:cNvPr id="20" name="Slide Number Placeholder 5"/>
          <p:cNvSpPr>
            <a:spLocks noGrp="1"/>
          </p:cNvSpPr>
          <p:nvPr>
            <p:ph type="sldNum" sz="quarter" idx="12"/>
          </p:nvPr>
        </p:nvSpPr>
        <p:spPr>
          <a:xfrm>
            <a:off x="9112259" y="7456375"/>
            <a:ext cx="809798" cy="414338"/>
          </a:xfrm>
        </p:spPr>
        <p:txBody>
          <a:bodyPr/>
          <a:lstStyle/>
          <a:p>
            <a:fld id="{44793BE8-32BF-4C0F-8456-E6FEB7ED53AF}"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6" name="Content Placeholder 3" descr="NewBrand_PPTemplates2.jpg"/>
          <p:cNvPicPr>
            <a:picLocks noChangeAspect="1"/>
          </p:cNvPicPr>
          <p:nvPr userDrawn="1"/>
        </p:nvPicPr>
        <p:blipFill>
          <a:blip r:embed="rId2"/>
          <a:stretch>
            <a:fillRect/>
          </a:stretch>
        </p:blipFill>
        <p:spPr>
          <a:xfrm>
            <a:off x="1774" y="0"/>
            <a:ext cx="10054851" cy="7772399"/>
          </a:xfrm>
          <a:prstGeom prst="rect">
            <a:avLst/>
          </a:prstGeom>
        </p:spPr>
      </p:pic>
      <p:sp>
        <p:nvSpPr>
          <p:cNvPr id="24" name="Text Placeholder 23"/>
          <p:cNvSpPr>
            <a:spLocks noGrp="1"/>
          </p:cNvSpPr>
          <p:nvPr>
            <p:ph type="body" sz="quarter" idx="11" hasCustomPrompt="1"/>
          </p:nvPr>
        </p:nvSpPr>
        <p:spPr>
          <a:xfrm>
            <a:off x="2362200" y="3049588"/>
            <a:ext cx="7086600" cy="2894012"/>
          </a:xfrm>
          <a:prstGeom prst="rect">
            <a:avLst/>
          </a:prstGeom>
        </p:spPr>
        <p:txBody>
          <a:bodyPr>
            <a:noAutofit/>
          </a:bodyPr>
          <a:lstStyle>
            <a:lvl1pPr marL="382059" marR="0" indent="-382059" algn="l" defTabSz="509412" rtl="0" eaLnBrk="1" fontAlgn="auto" latinLnBrk="0" hangingPunct="1">
              <a:lnSpc>
                <a:spcPct val="100000"/>
              </a:lnSpc>
              <a:spcBef>
                <a:spcPct val="20000"/>
              </a:spcBef>
              <a:spcAft>
                <a:spcPts val="600"/>
              </a:spcAft>
              <a:buClrTx/>
              <a:buSzTx/>
              <a:buFont typeface="Arial"/>
              <a:buChar char="•"/>
              <a:tabLst/>
              <a:defRPr sz="2800" b="0">
                <a:latin typeface="Omnes_GirlScouts Regular" pitchFamily="50" charset="0"/>
              </a:defRPr>
            </a:lvl1pPr>
            <a:lvl2pPr>
              <a:defRPr sz="2400" b="0">
                <a:latin typeface="Omnes_GirlScouts Regular" pitchFamily="50" charset="0"/>
              </a:defRPr>
            </a:lvl2pPr>
            <a:lvl3pPr>
              <a:defRPr sz="2400" b="0">
                <a:latin typeface="Omnes_GirlScouts Regular" pitchFamily="50" charset="0"/>
              </a:defRPr>
            </a:lvl3pPr>
            <a:lvl4pPr>
              <a:defRPr sz="2400" b="0">
                <a:latin typeface="Omnes_GirlScouts Regular" pitchFamily="50" charset="0"/>
              </a:defRPr>
            </a:lvl4pPr>
            <a:lvl5pPr>
              <a:defRPr sz="2400" b="0">
                <a:latin typeface="Omnes_GirlScouts Regular" pitchFamily="50" charset="0"/>
              </a:defRPr>
            </a:lvl5pPr>
          </a:lstStyle>
          <a:p>
            <a:pPr marL="382059" marR="0" lvl="0" indent="-382059" algn="l" defTabSz="509412" rtl="0" eaLnBrk="1" fontAlgn="auto" latinLnBrk="0" hangingPunct="1">
              <a:lnSpc>
                <a:spcPct val="100000"/>
              </a:lnSpc>
              <a:spcBef>
                <a:spcPct val="20000"/>
              </a:spcBef>
              <a:spcAft>
                <a:spcPts val="600"/>
              </a:spcAft>
              <a:buClrTx/>
              <a:buSzTx/>
              <a:buFont typeface="Arial"/>
              <a:buChar char="•"/>
              <a:tabLst/>
              <a:defRPr/>
            </a:pP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Accumsan</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ne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exerci</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distineo</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consequat</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p>
          <a:p>
            <a:pPr marL="382059" marR="0" lvl="0" indent="-382059" algn="l" defTabSz="509412" rtl="0" eaLnBrk="1" fontAlgn="auto" latinLnBrk="0" hangingPunct="1">
              <a:lnSpc>
                <a:spcPct val="100000"/>
              </a:lnSpc>
              <a:spcBef>
                <a:spcPct val="20000"/>
              </a:spcBef>
              <a:spcAft>
                <a:spcPts val="600"/>
              </a:spcAft>
              <a:buClrTx/>
              <a:buSzTx/>
              <a:buFont typeface="Arial"/>
              <a:buChar char="•"/>
              <a:tabLst/>
              <a:defRPr/>
            </a:pP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Delenit</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quia</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turpis</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nisl</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exerci</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lobortis</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interdico</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b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b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comis</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bene</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a:t>
            </a:r>
          </a:p>
          <a:p>
            <a:pPr marL="382059" lvl="0" indent="-382059">
              <a:spcBef>
                <a:spcPct val="20000"/>
              </a:spcBef>
              <a:spcAft>
                <a:spcPts val="600"/>
              </a:spcAft>
              <a:buFont typeface="Arial"/>
              <a:buChar char="•"/>
              <a:defRPr/>
            </a:pP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Distineo</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illum</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rusticus</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valde</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patria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metuo</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proprius</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nulla</a:t>
            </a:r>
            <a:r>
              <a:rPr kumimoji="0" lang="en-US" sz="2000" b="0" i="0" u="none" strike="noStrike" kern="1200" cap="none" spc="0" normalizeH="0" baseline="0" noProof="0" dirty="0" smtClean="0">
                <a:ln>
                  <a:noFill/>
                </a:ln>
                <a:solidFill>
                  <a:schemeClr val="tx1"/>
                </a:solidFill>
                <a:effectLst/>
                <a:uLnTx/>
                <a:uFillTx/>
                <a:latin typeface="Omnes_GirlScouts Regular" pitchFamily="50" charset="0"/>
                <a:ea typeface="+mn-ea"/>
                <a:cs typeface="+mn-cs"/>
              </a:rPr>
              <a:t> .</a:t>
            </a:r>
          </a:p>
          <a:p>
            <a:pPr marL="382059" lvl="0" indent="-382059">
              <a:spcBef>
                <a:spcPct val="20000"/>
              </a:spcBef>
              <a:spcAft>
                <a:spcPts val="600"/>
              </a:spcAft>
              <a:buFont typeface="Arial"/>
              <a:buChar char="•"/>
              <a:defRPr/>
            </a:pPr>
            <a:r>
              <a:rPr kumimoji="0" lang="en-US" sz="2000" b="0" i="0" u="none" strike="noStrike" kern="1200" cap="none" spc="0" normalizeH="0" baseline="0" noProof="0" dirty="0" err="1" smtClean="0">
                <a:ln>
                  <a:noFill/>
                </a:ln>
                <a:solidFill>
                  <a:schemeClr val="tx1"/>
                </a:solidFill>
                <a:effectLst/>
                <a:uLnTx/>
                <a:uFillTx/>
                <a:latin typeface="Omnes_GirlScouts Regular" pitchFamily="50" charset="0"/>
                <a:ea typeface="+mn-ea"/>
                <a:cs typeface="+mn-cs"/>
              </a:rPr>
              <a:t>obruo</a:t>
            </a: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virtus</a:t>
            </a: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Accumsan</a:t>
            </a:r>
            <a:r>
              <a:rPr lang="en-US" sz="2000" dirty="0" smtClean="0">
                <a:solidFill>
                  <a:schemeClr val="tx1"/>
                </a:solidFill>
                <a:latin typeface="Omnes_GirlScouts Regular" pitchFamily="50" charset="0"/>
              </a:rPr>
              <a:t> ne </a:t>
            </a:r>
            <a:r>
              <a:rPr lang="en-US" sz="2000" dirty="0" err="1" smtClean="0">
                <a:solidFill>
                  <a:schemeClr val="tx1"/>
                </a:solidFill>
                <a:latin typeface="Omnes_GirlScouts Regular" pitchFamily="50" charset="0"/>
              </a:rPr>
              <a:t>exerci</a:t>
            </a: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distineo</a:t>
            </a: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consequat</a:t>
            </a: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letatio</a:t>
            </a:r>
            <a:r>
              <a:rPr lang="en-US" sz="2000" dirty="0" smtClean="0">
                <a:solidFill>
                  <a:schemeClr val="tx1"/>
                </a:solidFill>
                <a:latin typeface="Omnes_GirlScouts Regular" pitchFamily="50" charset="0"/>
              </a:rPr>
              <a:t>. </a:t>
            </a:r>
          </a:p>
          <a:p>
            <a:pPr marL="382059" lvl="0" indent="-382059">
              <a:spcBef>
                <a:spcPct val="20000"/>
              </a:spcBef>
              <a:spcAft>
                <a:spcPts val="600"/>
              </a:spcAft>
              <a:buFont typeface="Arial"/>
              <a:buChar char="•"/>
              <a:defRPr/>
            </a:pP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Delenit</a:t>
            </a: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quia</a:t>
            </a: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turpis</a:t>
            </a: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nisl</a:t>
            </a: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exerci</a:t>
            </a: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lobortis</a:t>
            </a: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interdico</a:t>
            </a:r>
            <a:r>
              <a:rPr lang="en-US" sz="2000" dirty="0" smtClean="0">
                <a:solidFill>
                  <a:schemeClr val="tx1"/>
                </a:solidFill>
                <a:latin typeface="Omnes_GirlScouts Regular" pitchFamily="50" charset="0"/>
              </a:rPr>
              <a:t> </a:t>
            </a:r>
            <a:br>
              <a:rPr lang="en-US" sz="2000" dirty="0" smtClean="0">
                <a:solidFill>
                  <a:schemeClr val="tx1"/>
                </a:solidFill>
                <a:latin typeface="Omnes_GirlScouts Regular" pitchFamily="50" charset="0"/>
              </a:rPr>
            </a:br>
            <a:r>
              <a:rPr lang="en-US" sz="2000" dirty="0" err="1" smtClean="0">
                <a:solidFill>
                  <a:schemeClr val="tx1"/>
                </a:solidFill>
                <a:latin typeface="Omnes_GirlScouts Regular" pitchFamily="50" charset="0"/>
              </a:rPr>
              <a:t>comis</a:t>
            </a:r>
            <a:r>
              <a:rPr lang="en-US" sz="2000" dirty="0" smtClean="0">
                <a:solidFill>
                  <a:schemeClr val="tx1"/>
                </a:solidFill>
                <a:latin typeface="Omnes_GirlScouts Regular" pitchFamily="50" charset="0"/>
              </a:rPr>
              <a:t>  </a:t>
            </a:r>
            <a:r>
              <a:rPr lang="en-US" sz="2000" dirty="0" err="1" smtClean="0">
                <a:solidFill>
                  <a:schemeClr val="tx1"/>
                </a:solidFill>
                <a:latin typeface="Omnes_GirlScouts Regular" pitchFamily="50" charset="0"/>
              </a:rPr>
              <a:t>bene</a:t>
            </a:r>
            <a:r>
              <a:rPr lang="en-US" sz="2000" dirty="0" smtClean="0">
                <a:solidFill>
                  <a:schemeClr val="tx1"/>
                </a:solidFill>
                <a:latin typeface="Omnes_GirlScouts Regular" pitchFamily="50" charset="0"/>
              </a:rPr>
              <a:t>.</a:t>
            </a:r>
          </a:p>
          <a:p>
            <a:pPr lvl="0"/>
            <a:endParaRPr lang="en-US" dirty="0"/>
          </a:p>
        </p:txBody>
      </p:sp>
      <p:sp>
        <p:nvSpPr>
          <p:cNvPr id="27" name="Text Placeholder 26"/>
          <p:cNvSpPr>
            <a:spLocks noGrp="1"/>
          </p:cNvSpPr>
          <p:nvPr>
            <p:ph type="body" sz="quarter" idx="12" hasCustomPrompt="1"/>
          </p:nvPr>
        </p:nvSpPr>
        <p:spPr>
          <a:xfrm>
            <a:off x="2362200" y="1905000"/>
            <a:ext cx="6400800" cy="914400"/>
          </a:xfrm>
          <a:prstGeom prst="rect">
            <a:avLst/>
          </a:prstGeom>
        </p:spPr>
        <p:txBody>
          <a:bodyPr>
            <a:noAutofit/>
          </a:bodyPr>
          <a:lstStyle>
            <a:lvl1pPr marL="382059" marR="0" indent="-382059" algn="l" defTabSz="509412" rtl="0" eaLnBrk="1" fontAlgn="auto" latinLnBrk="0" hangingPunct="1">
              <a:lnSpc>
                <a:spcPct val="100000"/>
              </a:lnSpc>
              <a:spcBef>
                <a:spcPct val="20000"/>
              </a:spcBef>
              <a:spcAft>
                <a:spcPts val="0"/>
              </a:spcAft>
              <a:buClrTx/>
              <a:buSzTx/>
              <a:buFontTx/>
              <a:buNone/>
              <a:tabLst/>
              <a:defRPr sz="6000">
                <a:latin typeface="Omnes_GirlScouts Semibold" pitchFamily="50" charset="0"/>
              </a:defRPr>
            </a:lvl1pPr>
            <a:lvl2pPr>
              <a:buNone/>
              <a:defRPr sz="6000">
                <a:latin typeface="Omnes_GirlScouts Bold" pitchFamily="50" charset="0"/>
              </a:defRPr>
            </a:lvl2pPr>
            <a:lvl3pPr>
              <a:buNone/>
              <a:defRPr sz="6000">
                <a:latin typeface="Omnes_GirlScouts Bold" pitchFamily="50" charset="0"/>
              </a:defRPr>
            </a:lvl3pPr>
            <a:lvl4pPr>
              <a:buNone/>
              <a:defRPr sz="6000">
                <a:latin typeface="Omnes_GirlScouts Bold" pitchFamily="50" charset="0"/>
              </a:defRPr>
            </a:lvl4pPr>
            <a:lvl5pPr>
              <a:buNone/>
              <a:defRPr sz="6000">
                <a:latin typeface="Omnes_GirlScouts Bold" pitchFamily="50" charset="0"/>
              </a:defRPr>
            </a:lvl5pPr>
          </a:lstStyle>
          <a:p>
            <a:pPr marL="382059" marR="0" lvl="0" indent="-382059" algn="l" defTabSz="509412" rtl="0" eaLnBrk="1" fontAlgn="auto" latinLnBrk="0" hangingPunct="1">
              <a:lnSpc>
                <a:spcPct val="100000"/>
              </a:lnSpc>
              <a:spcBef>
                <a:spcPct val="20000"/>
              </a:spcBef>
              <a:spcAft>
                <a:spcPts val="0"/>
              </a:spcAft>
              <a:buClrTx/>
              <a:buSzTx/>
              <a:buFontTx/>
              <a:buNone/>
              <a:tabLst/>
              <a:defRPr/>
            </a:pPr>
            <a:r>
              <a:rPr lang="en-US" sz="6000" dirty="0" smtClean="0">
                <a:latin typeface="Omnes_GirlScouts Semibold" pitchFamily="50" charset="0"/>
              </a:rPr>
              <a:t>Title Goes Here</a:t>
            </a:r>
            <a:endParaRPr lang="en-US" sz="6000" dirty="0" smtClean="0"/>
          </a:p>
        </p:txBody>
      </p:sp>
      <p:pic>
        <p:nvPicPr>
          <p:cNvPr id="7" name="Picture 2" descr="http://www.8ball.co.uk/blog/wp-content/uploads/2012/03/mcdonalds_logo.jpg"/>
          <p:cNvPicPr>
            <a:picLocks noChangeAspect="1" noChangeArrowheads="1"/>
          </p:cNvPicPr>
          <p:nvPr userDrawn="1"/>
        </p:nvPicPr>
        <p:blipFill>
          <a:blip r:embed="rId3" cstate="print"/>
          <a:srcRect/>
          <a:stretch>
            <a:fillRect/>
          </a:stretch>
        </p:blipFill>
        <p:spPr bwMode="auto">
          <a:xfrm>
            <a:off x="9198662" y="6959997"/>
            <a:ext cx="631138" cy="583803"/>
          </a:xfrm>
          <a:prstGeom prst="rect">
            <a:avLst/>
          </a:prstGeom>
          <a:noFill/>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Header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358583" y="388622"/>
            <a:ext cx="8225583" cy="392098"/>
          </a:xfrm>
          <a:prstGeom prst="rect">
            <a:avLst/>
          </a:prstGeom>
        </p:spPr>
        <p:txBody>
          <a:bodyPr vert="horz" lIns="0" tIns="0" rIns="0" bIns="0" rtlCol="0" anchor="t">
            <a:noAutofit/>
          </a:bodyPr>
          <a:lstStyle>
            <a:lvl1pPr algn="l" defTabSz="508920" rtl="0" eaLnBrk="1" latinLnBrk="0" hangingPunct="1">
              <a:lnSpc>
                <a:spcPct val="95000"/>
              </a:lnSpc>
              <a:spcBef>
                <a:spcPct val="0"/>
              </a:spcBef>
              <a:buNone/>
              <a:defRPr lang="en-US" sz="3100" kern="1200" dirty="0">
                <a:solidFill>
                  <a:schemeClr val="accent4"/>
                </a:solidFill>
                <a:latin typeface="Franklin Gothic Medium"/>
                <a:ea typeface="+mj-ea"/>
                <a:cs typeface="Franklin Gothic Medium"/>
              </a:defRPr>
            </a:lvl1pPr>
          </a:lstStyle>
          <a:p>
            <a:r>
              <a:rPr lang="en-US" dirty="0" smtClean="0"/>
              <a:t>Enter header title here</a:t>
            </a:r>
            <a:endParaRPr lang="en-US" dirty="0"/>
          </a:p>
        </p:txBody>
      </p:sp>
      <p:sp>
        <p:nvSpPr>
          <p:cNvPr id="6" name="Slide Number Placeholder 5"/>
          <p:cNvSpPr>
            <a:spLocks noGrp="1"/>
          </p:cNvSpPr>
          <p:nvPr>
            <p:ph type="sldNum" sz="quarter" idx="4"/>
          </p:nvPr>
        </p:nvSpPr>
        <p:spPr>
          <a:xfrm>
            <a:off x="9531954" y="7134111"/>
            <a:ext cx="526457" cy="413808"/>
          </a:xfrm>
          <a:prstGeom prst="rect">
            <a:avLst/>
          </a:prstGeom>
        </p:spPr>
        <p:txBody>
          <a:bodyPr vert="horz" lIns="0" tIns="0" rIns="0" bIns="0" rtlCol="0" anchor="b"/>
          <a:lstStyle>
            <a:lvl1pPr algn="ctr" defTabSz="508920" rtl="0" fontAlgn="base">
              <a:spcBef>
                <a:spcPct val="0"/>
              </a:spcBef>
              <a:spcAft>
                <a:spcPct val="0"/>
              </a:spcAft>
              <a:defRPr lang="en-US" sz="800" kern="1200" smtClean="0">
                <a:solidFill>
                  <a:schemeClr val="accent5"/>
                </a:solidFill>
                <a:latin typeface="Franklin Gothic Book"/>
                <a:ea typeface="+mn-ea"/>
                <a:cs typeface="Franklin Gothic Book"/>
              </a:defRPr>
            </a:lvl1pPr>
          </a:lstStyle>
          <a:p>
            <a:fld id="{F3C03C5D-6A7C-2442-8685-B16D7D0DC519}" type="slidenum">
              <a:rPr lang="en-US" smtClean="0"/>
              <a:pPr/>
              <a:t>‹#›</a:t>
            </a:fld>
            <a:endParaRPr lang="en-US" dirty="0"/>
          </a:p>
        </p:txBody>
      </p:sp>
      <p:pic>
        <p:nvPicPr>
          <p:cNvPr id="4" name="Picture 2" descr="http://www.8ball.co.uk/blog/wp-content/uploads/2012/03/mcdonalds_logo.jpg"/>
          <p:cNvPicPr>
            <a:picLocks noChangeAspect="1" noChangeArrowheads="1"/>
          </p:cNvPicPr>
          <p:nvPr userDrawn="1"/>
        </p:nvPicPr>
        <p:blipFill>
          <a:blip r:embed="rId2" cstate="print"/>
          <a:srcRect/>
          <a:stretch>
            <a:fillRect/>
          </a:stretch>
        </p:blipFill>
        <p:spPr bwMode="auto">
          <a:xfrm>
            <a:off x="9153844" y="7024397"/>
            <a:ext cx="694252" cy="661643"/>
          </a:xfrm>
          <a:prstGeom prst="rect">
            <a:avLst/>
          </a:prstGeom>
          <a:noFill/>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No Header">
    <p:spTree>
      <p:nvGrpSpPr>
        <p:cNvPr id="1" name=""/>
        <p:cNvGrpSpPr/>
        <p:nvPr/>
      </p:nvGrpSpPr>
      <p:grpSpPr>
        <a:xfrm>
          <a:off x="0" y="0"/>
          <a:ext cx="0" cy="0"/>
          <a:chOff x="0" y="0"/>
          <a:chExt cx="0" cy="0"/>
        </a:xfrm>
      </p:grpSpPr>
      <p:pic>
        <p:nvPicPr>
          <p:cNvPr id="2" name="Picture 12" descr="10_GSUSA_servicemarkc.png"/>
          <p:cNvPicPr>
            <a:picLocks noChangeAspect="1"/>
          </p:cNvPicPr>
          <p:nvPr userDrawn="1"/>
        </p:nvPicPr>
        <p:blipFill>
          <a:blip r:embed="rId2" cstate="print"/>
          <a:srcRect/>
          <a:stretch>
            <a:fillRect/>
          </a:stretch>
        </p:blipFill>
        <p:spPr bwMode="auto">
          <a:xfrm>
            <a:off x="8457089" y="7047337"/>
            <a:ext cx="892333" cy="519959"/>
          </a:xfrm>
          <a:prstGeom prst="rect">
            <a:avLst/>
          </a:prstGeom>
          <a:noFill/>
          <a:ln w="9525">
            <a:noFill/>
            <a:miter lim="800000"/>
            <a:headEnd/>
            <a:tailEnd/>
          </a:ln>
        </p:spPr>
      </p:pic>
      <p:sp>
        <p:nvSpPr>
          <p:cNvPr id="3" name="Rectangle 2"/>
          <p:cNvSpPr/>
          <p:nvPr userDrawn="1"/>
        </p:nvSpPr>
        <p:spPr>
          <a:xfrm>
            <a:off x="0" y="0"/>
            <a:ext cx="10058400" cy="7772400"/>
          </a:xfrm>
          <a:prstGeom prst="rect">
            <a:avLst/>
          </a:prstGeom>
          <a:solidFill>
            <a:schemeClr val="tx2"/>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1252" tIns="35625" rIns="71252" bIns="35625" anchor="ctr"/>
          <a:lstStyle/>
          <a:p>
            <a:pPr algn="ctr" defTabSz="508920" fontAlgn="auto">
              <a:spcBef>
                <a:spcPts val="0"/>
              </a:spcBef>
              <a:spcAft>
                <a:spcPts val="0"/>
              </a:spcAft>
              <a:defRPr/>
            </a:pPr>
            <a:endParaRPr lang="en-US" dirty="0">
              <a:solidFill>
                <a:prstClr val="white"/>
              </a:solidFill>
              <a:latin typeface="Franklin Gothic Book" pitchFamily="34" charset="0"/>
            </a:endParaRPr>
          </a:p>
        </p:txBody>
      </p:sp>
      <p:sp>
        <p:nvSpPr>
          <p:cNvPr id="4" name="Slide Number Placeholder 5"/>
          <p:cNvSpPr>
            <a:spLocks noGrp="1"/>
          </p:cNvSpPr>
          <p:nvPr>
            <p:ph type="sldNum" sz="quarter" idx="10"/>
          </p:nvPr>
        </p:nvSpPr>
        <p:spPr>
          <a:xfrm>
            <a:off x="9532780" y="7133697"/>
            <a:ext cx="525621" cy="413808"/>
          </a:xfrm>
          <a:prstGeom prst="rect">
            <a:avLst/>
          </a:prstGeom>
        </p:spPr>
        <p:txBody>
          <a:bodyPr vert="horz" wrap="square" lIns="0" tIns="0" rIns="0" bIns="0" numCol="1" anchor="b" anchorCtr="0" compatLnSpc="1">
            <a:prstTxWarp prst="textNoShape">
              <a:avLst/>
            </a:prstTxWarp>
          </a:bodyPr>
          <a:lstStyle>
            <a:lvl1pPr algn="ctr">
              <a:defRPr sz="800">
                <a:solidFill>
                  <a:srgbClr val="5F5F5F"/>
                </a:solidFill>
                <a:latin typeface="Franklin Gothic Book" pitchFamily="34" charset="0"/>
                <a:ea typeface="Franklin Gothic Book" pitchFamily="34" charset="0"/>
                <a:cs typeface="Franklin Gothic Book" pitchFamily="34" charset="0"/>
              </a:defRPr>
            </a:lvl1pPr>
          </a:lstStyle>
          <a:p>
            <a:pPr>
              <a:defRPr/>
            </a:pPr>
            <a:fld id="{3244F7A3-9A84-49B1-B4E8-6E776AFEBE7D}" type="slidenum">
              <a:rPr lang="en-US"/>
              <a:pPr>
                <a:defRPr/>
              </a:pPr>
              <a:t>‹#›</a:t>
            </a:fld>
            <a:endParaRPr lang="en-US" dirty="0"/>
          </a:p>
        </p:txBody>
      </p:sp>
    </p:spTree>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70560" y="509165"/>
            <a:ext cx="8717280" cy="1295400"/>
          </a:xfrm>
          <a:prstGeom prst="rect">
            <a:avLst/>
          </a:prstGeom>
        </p:spPr>
        <p:txBody>
          <a:bodyPr lIns="101882" tIns="50941" rIns="101882" bIns="50941"/>
          <a:lstStyle/>
          <a:p>
            <a:r>
              <a:rPr lang="en-US" smtClean="0"/>
              <a:t>Click to edit Master title style</a:t>
            </a:r>
            <a:endParaRPr lang="en-US"/>
          </a:p>
        </p:txBody>
      </p:sp>
      <p:sp>
        <p:nvSpPr>
          <p:cNvPr id="3" name="Chart Placeholder 2"/>
          <p:cNvSpPr>
            <a:spLocks noGrp="1"/>
          </p:cNvSpPr>
          <p:nvPr>
            <p:ph type="chart" idx="1"/>
          </p:nvPr>
        </p:nvSpPr>
        <p:spPr>
          <a:xfrm>
            <a:off x="670560" y="2009671"/>
            <a:ext cx="8717280" cy="4733607"/>
          </a:xfrm>
          <a:prstGeom prst="rect">
            <a:avLst/>
          </a:prstGeom>
        </p:spPr>
        <p:txBody>
          <a:bodyPr lIns="101870" tIns="50935" rIns="101870" bIns="50935"/>
          <a:lstStyle/>
          <a:p>
            <a:pPr lvl="0"/>
            <a:endParaRPr lang="en-US" noProof="0" smtClean="0"/>
          </a:p>
        </p:txBody>
      </p:sp>
      <p:sp>
        <p:nvSpPr>
          <p:cNvPr id="4" name="Rectangle 13"/>
          <p:cNvSpPr>
            <a:spLocks noGrp="1" noChangeArrowheads="1"/>
          </p:cNvSpPr>
          <p:nvPr>
            <p:ph type="dt" sz="half" idx="10"/>
          </p:nvPr>
        </p:nvSpPr>
        <p:spPr>
          <a:xfrm>
            <a:off x="153988" y="7477125"/>
            <a:ext cx="2346325" cy="244475"/>
          </a:xfrm>
          <a:prstGeom prst="rect">
            <a:avLst/>
          </a:prstGeom>
        </p:spPr>
        <p:txBody>
          <a:bodyPr lIns="101882" tIns="50941" rIns="101882" bIns="50941"/>
          <a:lstStyle>
            <a:lvl1pPr defTabSz="509412" fontAlgn="auto">
              <a:spcBef>
                <a:spcPts val="0"/>
              </a:spcBef>
              <a:spcAft>
                <a:spcPts val="0"/>
              </a:spcAft>
              <a:defRPr>
                <a:latin typeface="+mn-lt"/>
              </a:defRPr>
            </a:lvl1pPr>
          </a:lstStyle>
          <a:p>
            <a:pPr>
              <a:defRPr/>
            </a:pPr>
            <a:endParaRPr lang="en-US"/>
          </a:p>
        </p:txBody>
      </p:sp>
      <p:sp>
        <p:nvSpPr>
          <p:cNvPr id="5" name="Rectangle 14"/>
          <p:cNvSpPr>
            <a:spLocks noGrp="1" noChangeArrowheads="1"/>
          </p:cNvSpPr>
          <p:nvPr>
            <p:ph type="ftr" sz="quarter" idx="11"/>
          </p:nvPr>
        </p:nvSpPr>
        <p:spPr>
          <a:xfrm>
            <a:off x="3436938" y="7477125"/>
            <a:ext cx="3184525" cy="244475"/>
          </a:xfrm>
          <a:prstGeom prst="rect">
            <a:avLst/>
          </a:prstGeom>
        </p:spPr>
        <p:txBody>
          <a:bodyPr lIns="101882" tIns="50941" rIns="101882" bIns="50941"/>
          <a:lstStyle>
            <a:lvl1pPr defTabSz="509412" fontAlgn="auto">
              <a:spcBef>
                <a:spcPts val="0"/>
              </a:spcBef>
              <a:spcAft>
                <a:spcPts val="0"/>
              </a:spcAft>
              <a:defRPr>
                <a:latin typeface="+mn-lt"/>
              </a:defRPr>
            </a:lvl1pPr>
          </a:lstStyle>
          <a:p>
            <a:pPr>
              <a:defRPr/>
            </a:pPr>
            <a:endParaRPr lang="en-US"/>
          </a:p>
        </p:txBody>
      </p:sp>
      <p:sp>
        <p:nvSpPr>
          <p:cNvPr id="6" name="Rectangle 15"/>
          <p:cNvSpPr>
            <a:spLocks noGrp="1" noChangeArrowheads="1"/>
          </p:cNvSpPr>
          <p:nvPr>
            <p:ph type="sldNum" sz="quarter" idx="12"/>
          </p:nvPr>
        </p:nvSpPr>
        <p:spPr>
          <a:xfrm>
            <a:off x="7548563" y="7477125"/>
            <a:ext cx="2347912" cy="244475"/>
          </a:xfrm>
          <a:prstGeom prst="rect">
            <a:avLst/>
          </a:prstGeom>
        </p:spPr>
        <p:txBody>
          <a:bodyPr lIns="101882" tIns="50941" rIns="101882" bIns="50941"/>
          <a:lstStyle>
            <a:lvl1pPr defTabSz="509412" fontAlgn="auto">
              <a:spcBef>
                <a:spcPts val="0"/>
              </a:spcBef>
              <a:spcAft>
                <a:spcPts val="0"/>
              </a:spcAft>
              <a:defRPr>
                <a:latin typeface="+mn-lt"/>
              </a:defRPr>
            </a:lvl1pPr>
          </a:lstStyle>
          <a:p>
            <a:pPr>
              <a:defRPr/>
            </a:pPr>
            <a:fld id="{D4E20A61-1A58-415A-B5D8-B90A25B36DB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ubsection/Back Cover">
    <p:spTree>
      <p:nvGrpSpPr>
        <p:cNvPr id="1" name=""/>
        <p:cNvGrpSpPr/>
        <p:nvPr/>
      </p:nvGrpSpPr>
      <p:grpSpPr>
        <a:xfrm>
          <a:off x="0" y="0"/>
          <a:ext cx="0" cy="0"/>
          <a:chOff x="0" y="0"/>
          <a:chExt cx="0" cy="0"/>
        </a:xfrm>
      </p:grpSpPr>
      <p:pic>
        <p:nvPicPr>
          <p:cNvPr id="7" name="Picture 6" descr="NewBrand_PPTemplates.jpg"/>
          <p:cNvPicPr>
            <a:picLocks noChangeAspect="1"/>
          </p:cNvPicPr>
          <p:nvPr userDrawn="1"/>
        </p:nvPicPr>
        <p:blipFill>
          <a:blip r:embed="rId2"/>
          <a:stretch>
            <a:fillRect/>
          </a:stretch>
        </p:blipFill>
        <p:spPr>
          <a:xfrm>
            <a:off x="1790" y="1384"/>
            <a:ext cx="10054819" cy="7769632"/>
          </a:xfrm>
          <a:prstGeom prst="rect">
            <a:avLst/>
          </a:prstGeom>
        </p:spPr>
      </p:pic>
      <p:sp>
        <p:nvSpPr>
          <p:cNvPr id="5" name="Title 1"/>
          <p:cNvSpPr>
            <a:spLocks noGrp="1"/>
          </p:cNvSpPr>
          <p:nvPr>
            <p:ph type="ctrTitle" hasCustomPrompt="1"/>
          </p:nvPr>
        </p:nvSpPr>
        <p:spPr>
          <a:xfrm>
            <a:off x="103496" y="4911777"/>
            <a:ext cx="6979692" cy="979487"/>
          </a:xfrm>
        </p:spPr>
        <p:txBody>
          <a:bodyPr vert="horz" wrap="square" lIns="91440" tIns="0" rIns="91440" bIns="0" rtlCol="0">
            <a:noAutofit/>
          </a:bodyPr>
          <a:lstStyle>
            <a:lvl1pPr marL="342900" indent="-342900" algn="l" defTabSz="914400" rtl="0" eaLnBrk="1" latinLnBrk="0" hangingPunct="1">
              <a:spcBef>
                <a:spcPct val="20000"/>
              </a:spcBef>
              <a:buFont typeface="Arial" pitchFamily="34" charset="0"/>
              <a:buNone/>
              <a:defRPr lang="en-US" sz="4800" b="1" kern="1200" dirty="0" smtClean="0">
                <a:solidFill>
                  <a:schemeClr val="tx2"/>
                </a:solidFill>
                <a:latin typeface="Arial" pitchFamily="34" charset="0"/>
                <a:ea typeface="+mn-ea"/>
                <a:cs typeface="Arial" pitchFamily="34" charset="0"/>
              </a:defRPr>
            </a:lvl1pPr>
          </a:lstStyle>
          <a:p>
            <a:r>
              <a:rPr lang="en-US" dirty="0" smtClean="0"/>
              <a:t>Click to add text</a:t>
            </a:r>
            <a:endParaRPr lang="en-US" dirty="0"/>
          </a:p>
        </p:txBody>
      </p:sp>
      <p:pic>
        <p:nvPicPr>
          <p:cNvPr id="6" name="Picture 5" descr="100 service mark.jpg"/>
          <p:cNvPicPr>
            <a:picLocks noChangeAspect="1"/>
          </p:cNvPicPr>
          <p:nvPr userDrawn="1"/>
        </p:nvPicPr>
        <p:blipFill>
          <a:blip r:embed="rId3"/>
          <a:stretch>
            <a:fillRect/>
          </a:stretch>
        </p:blipFill>
        <p:spPr>
          <a:xfrm>
            <a:off x="220777" y="249028"/>
            <a:ext cx="1619250" cy="859778"/>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cxnSp>
        <p:nvCxnSpPr>
          <p:cNvPr id="2" name="Straight Connector 4"/>
          <p:cNvCxnSpPr/>
          <p:nvPr userDrawn="1"/>
        </p:nvCxnSpPr>
        <p:spPr>
          <a:xfrm>
            <a:off x="0" y="258763"/>
            <a:ext cx="11064875" cy="1587"/>
          </a:xfrm>
          <a:prstGeom prst="line">
            <a:avLst/>
          </a:prstGeom>
          <a:ln w="12700" cap="flat" cmpd="sng" algn="ctr">
            <a:solidFill>
              <a:srgbClr val="00800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Rectangle 13"/>
          <p:cNvSpPr>
            <a:spLocks noGrp="1" noChangeArrowheads="1"/>
          </p:cNvSpPr>
          <p:nvPr>
            <p:ph type="dt" sz="half" idx="10"/>
          </p:nvPr>
        </p:nvSpPr>
        <p:spPr>
          <a:xfrm>
            <a:off x="153988" y="7477125"/>
            <a:ext cx="2346325" cy="244475"/>
          </a:xfrm>
          <a:prstGeom prst="rect">
            <a:avLst/>
          </a:prstGeom>
        </p:spPr>
        <p:txBody>
          <a:bodyPr lIns="101882" tIns="50941" rIns="101882" bIns="50941"/>
          <a:lstStyle>
            <a:lvl1pPr defTabSz="509412" fontAlgn="auto">
              <a:spcBef>
                <a:spcPts val="0"/>
              </a:spcBef>
              <a:spcAft>
                <a:spcPts val="0"/>
              </a:spcAft>
              <a:defRPr>
                <a:latin typeface="+mn-lt"/>
              </a:defRPr>
            </a:lvl1pPr>
          </a:lstStyle>
          <a:p>
            <a:pPr>
              <a:defRPr/>
            </a:pPr>
            <a:endParaRPr lang="en-US"/>
          </a:p>
        </p:txBody>
      </p:sp>
      <p:sp>
        <p:nvSpPr>
          <p:cNvPr id="4" name="Rectangle 14"/>
          <p:cNvSpPr>
            <a:spLocks noGrp="1" noChangeArrowheads="1"/>
          </p:cNvSpPr>
          <p:nvPr>
            <p:ph type="ftr" sz="quarter" idx="11"/>
          </p:nvPr>
        </p:nvSpPr>
        <p:spPr>
          <a:xfrm>
            <a:off x="3436938" y="7477125"/>
            <a:ext cx="3184525" cy="244475"/>
          </a:xfrm>
          <a:prstGeom prst="rect">
            <a:avLst/>
          </a:prstGeom>
        </p:spPr>
        <p:txBody>
          <a:bodyPr lIns="101882" tIns="50941" rIns="101882" bIns="50941"/>
          <a:lstStyle>
            <a:lvl1pPr defTabSz="509412" fontAlgn="auto">
              <a:spcBef>
                <a:spcPts val="0"/>
              </a:spcBef>
              <a:spcAft>
                <a:spcPts val="0"/>
              </a:spcAft>
              <a:defRPr>
                <a:latin typeface="+mn-lt"/>
              </a:defRPr>
            </a:lvl1pPr>
          </a:lstStyle>
          <a:p>
            <a:pPr>
              <a:defRPr/>
            </a:pPr>
            <a:endParaRPr lang="en-US"/>
          </a:p>
        </p:txBody>
      </p:sp>
      <p:sp>
        <p:nvSpPr>
          <p:cNvPr id="5" name="Rectangle 15"/>
          <p:cNvSpPr>
            <a:spLocks noGrp="1" noChangeArrowheads="1"/>
          </p:cNvSpPr>
          <p:nvPr>
            <p:ph type="sldNum" sz="quarter" idx="12"/>
          </p:nvPr>
        </p:nvSpPr>
        <p:spPr>
          <a:xfrm>
            <a:off x="7548563" y="7477125"/>
            <a:ext cx="2347912" cy="244475"/>
          </a:xfrm>
          <a:prstGeom prst="rect">
            <a:avLst/>
          </a:prstGeom>
        </p:spPr>
        <p:txBody>
          <a:bodyPr lIns="101882" tIns="50941" rIns="101882" bIns="50941"/>
          <a:lstStyle>
            <a:lvl1pPr defTabSz="509412" fontAlgn="auto">
              <a:spcBef>
                <a:spcPts val="0"/>
              </a:spcBef>
              <a:spcAft>
                <a:spcPts val="0"/>
              </a:spcAft>
              <a:defRPr>
                <a:latin typeface="+mn-lt"/>
              </a:defRPr>
            </a:lvl1pPr>
          </a:lstStyle>
          <a:p>
            <a:pPr>
              <a:defRPr/>
            </a:pPr>
            <a:fld id="{9A5F474E-D7F9-4C85-884C-34E4F70F4C6C}"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9A68CE-AECC-4F78-83A0-599260D54AD3}" type="slidenum">
              <a:rPr lang="en-US" smtClean="0"/>
              <a:pPr/>
              <a:t>‹#›</a:t>
            </a:fld>
            <a:endParaRPr lang="en-US"/>
          </a:p>
        </p:txBody>
      </p:sp>
    </p:spTree>
    <p:extLst>
      <p:ext uri="{BB962C8B-B14F-4D97-AF65-F5344CB8AC3E}">
        <p14:creationId xmlns:p14="http://schemas.microsoft.com/office/powerpoint/2010/main" val="522822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93BE8-32BF-4C0F-8456-E6FEB7ED53AF}" type="slidenum">
              <a:rPr lang="en-US" smtClean="0"/>
              <a:pPr/>
              <a:t>‹#›</a:t>
            </a:fld>
            <a:endParaRPr lang="en-US"/>
          </a:p>
        </p:txBody>
      </p:sp>
      <p:sp>
        <p:nvSpPr>
          <p:cNvPr id="8"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
        <p:nvSpPr>
          <p:cNvPr id="9" name="Content Placeholder 2"/>
          <p:cNvSpPr>
            <a:spLocks noGrp="1"/>
          </p:cNvSpPr>
          <p:nvPr>
            <p:ph idx="14"/>
          </p:nvPr>
        </p:nvSpPr>
        <p:spPr>
          <a:xfrm>
            <a:off x="121094" y="2144780"/>
            <a:ext cx="6702787" cy="3923329"/>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000" kern="1200" dirty="0" smtClean="0">
                <a:solidFill>
                  <a:schemeClr val="tx1"/>
                </a:solidFill>
                <a:latin typeface="Arial" pitchFamily="34" charset="0"/>
                <a:ea typeface="+mn-ea"/>
                <a:cs typeface="Arial" pitchFamily="34" charset="0"/>
              </a:defRPr>
            </a:lvl1pPr>
            <a:lvl2pPr marL="341313" indent="-231775" algn="l" defTabSz="914400" rtl="0" eaLnBrk="1" latinLnBrk="0" hangingPunct="1">
              <a:spcBef>
                <a:spcPct val="20000"/>
              </a:spcBef>
              <a:buClr>
                <a:schemeClr val="tx1"/>
              </a:buClr>
              <a:buFont typeface="Arial" pitchFamily="34" charset="0"/>
              <a:buChar char="•"/>
              <a:defRPr lang="en-US" sz="2000" kern="1200" dirty="0" smtClean="0">
                <a:solidFill>
                  <a:schemeClr val="tx1"/>
                </a:solidFill>
                <a:latin typeface="Arial" pitchFamily="34" charset="0"/>
                <a:ea typeface="+mn-ea"/>
                <a:cs typeface="Arial" pitchFamily="34" charset="0"/>
              </a:defRPr>
            </a:lvl2pPr>
            <a:lvl3pPr marL="568325" indent="-166688" algn="l" defTabSz="914400" rtl="0" eaLnBrk="1" latinLnBrk="0" hangingPunct="1">
              <a:spcBef>
                <a:spcPct val="20000"/>
              </a:spcBef>
              <a:buClr>
                <a:schemeClr val="tx1"/>
              </a:buClr>
              <a:buFont typeface="Arial" pitchFamily="34" charset="0"/>
              <a:buChar char="•"/>
              <a:tabLst/>
              <a:defRPr lang="en-US" sz="1800" kern="1200" dirty="0" smtClean="0">
                <a:solidFill>
                  <a:schemeClr val="tx1"/>
                </a:solidFill>
                <a:latin typeface="Arial" pitchFamily="34" charset="0"/>
                <a:ea typeface="+mn-ea"/>
                <a:cs typeface="Arial" pitchFamily="34" charset="0"/>
              </a:defRPr>
            </a:lvl3pPr>
            <a:lvl4pPr marL="803275" indent="-179388" algn="l" defTabSz="914400" rtl="0" eaLnBrk="1" latinLnBrk="0" hangingPunct="1">
              <a:spcBef>
                <a:spcPct val="20000"/>
              </a:spcBef>
              <a:buClr>
                <a:schemeClr val="tx1"/>
              </a:buClr>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1025525" indent="-166688" algn="l" defTabSz="914400" rtl="0" eaLnBrk="1" latinLnBrk="0" hangingPunct="1">
              <a:spcBef>
                <a:spcPct val="20000"/>
              </a:spcBef>
              <a:buClr>
                <a:schemeClr val="tx1"/>
              </a:buClr>
              <a:buFont typeface="Arial" pitchFamily="34" charset="0"/>
              <a:buChar char="•"/>
              <a:defRPr lang="en-US" sz="160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93BE8-32BF-4C0F-8456-E6FEB7ED53AF}" type="slidenum">
              <a:rPr lang="en-US" smtClean="0"/>
              <a:pPr/>
              <a:t>‹#›</a:t>
            </a:fld>
            <a:endParaRPr lang="en-US"/>
          </a:p>
        </p:txBody>
      </p:sp>
      <p:sp>
        <p:nvSpPr>
          <p:cNvPr id="8" name="Content Placeholder 2"/>
          <p:cNvSpPr>
            <a:spLocks noGrp="1"/>
          </p:cNvSpPr>
          <p:nvPr>
            <p:ph idx="16"/>
          </p:nvPr>
        </p:nvSpPr>
        <p:spPr>
          <a:xfrm>
            <a:off x="121094" y="2144780"/>
            <a:ext cx="4817039" cy="3923329"/>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000" kern="1200" dirty="0" smtClean="0">
                <a:solidFill>
                  <a:schemeClr val="tx1"/>
                </a:solidFill>
                <a:latin typeface="Arial" pitchFamily="34" charset="0"/>
                <a:ea typeface="+mn-ea"/>
                <a:cs typeface="Arial" pitchFamily="34" charset="0"/>
              </a:defRPr>
            </a:lvl1pPr>
            <a:lvl2pPr marL="341313" indent="-231775" algn="l" defTabSz="914400" rtl="0" eaLnBrk="1" latinLnBrk="0" hangingPunct="1">
              <a:spcBef>
                <a:spcPct val="20000"/>
              </a:spcBef>
              <a:buClr>
                <a:schemeClr val="tx1"/>
              </a:buClr>
              <a:buFont typeface="Arial" pitchFamily="34" charset="0"/>
              <a:buChar char="•"/>
              <a:defRPr lang="en-US" sz="2000" kern="1200" dirty="0" smtClean="0">
                <a:solidFill>
                  <a:schemeClr val="tx1"/>
                </a:solidFill>
                <a:latin typeface="Arial" pitchFamily="34" charset="0"/>
                <a:ea typeface="+mn-ea"/>
                <a:cs typeface="Arial" pitchFamily="34" charset="0"/>
              </a:defRPr>
            </a:lvl2pPr>
            <a:lvl3pPr marL="568325" indent="-166688" algn="l" defTabSz="914400" rtl="0" eaLnBrk="1" latinLnBrk="0" hangingPunct="1">
              <a:spcBef>
                <a:spcPct val="20000"/>
              </a:spcBef>
              <a:buClr>
                <a:schemeClr val="tx1"/>
              </a:buClr>
              <a:buFont typeface="Arial" pitchFamily="34" charset="0"/>
              <a:buChar char="•"/>
              <a:tabLst/>
              <a:defRPr lang="en-US" sz="1800" kern="1200" dirty="0" smtClean="0">
                <a:solidFill>
                  <a:schemeClr val="tx1"/>
                </a:solidFill>
                <a:latin typeface="Arial" pitchFamily="34" charset="0"/>
                <a:ea typeface="+mn-ea"/>
                <a:cs typeface="Arial" pitchFamily="34" charset="0"/>
              </a:defRPr>
            </a:lvl3pPr>
            <a:lvl4pPr marL="803275" indent="-179388" algn="l" defTabSz="914400" rtl="0" eaLnBrk="1" latinLnBrk="0" hangingPunct="1">
              <a:spcBef>
                <a:spcPct val="20000"/>
              </a:spcBef>
              <a:buClr>
                <a:schemeClr val="tx1"/>
              </a:buClr>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1025525" indent="-166688" algn="l" defTabSz="914400" rtl="0" eaLnBrk="1" latinLnBrk="0" hangingPunct="1">
              <a:spcBef>
                <a:spcPct val="20000"/>
              </a:spcBef>
              <a:buClr>
                <a:schemeClr val="tx1"/>
              </a:buClr>
              <a:buFont typeface="Arial" pitchFamily="34" charset="0"/>
              <a:buChar char="•"/>
              <a:defRPr lang="en-US" sz="160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idx="17"/>
          </p:nvPr>
        </p:nvSpPr>
        <p:spPr>
          <a:xfrm>
            <a:off x="5032375" y="2157413"/>
            <a:ext cx="4817039" cy="3923329"/>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000" kern="1200" dirty="0" smtClean="0">
                <a:solidFill>
                  <a:schemeClr val="tx1"/>
                </a:solidFill>
                <a:latin typeface="Arial" pitchFamily="34" charset="0"/>
                <a:ea typeface="+mn-ea"/>
                <a:cs typeface="Arial" pitchFamily="34" charset="0"/>
              </a:defRPr>
            </a:lvl1pPr>
            <a:lvl2pPr marL="341313" indent="-231775" algn="l" defTabSz="914400" rtl="0" eaLnBrk="1" latinLnBrk="0" hangingPunct="1">
              <a:spcBef>
                <a:spcPct val="20000"/>
              </a:spcBef>
              <a:buClr>
                <a:schemeClr val="tx1"/>
              </a:buClr>
              <a:buFont typeface="Arial" pitchFamily="34" charset="0"/>
              <a:buChar char="•"/>
              <a:defRPr lang="en-US" sz="2000" kern="1200" dirty="0" smtClean="0">
                <a:solidFill>
                  <a:schemeClr val="tx1"/>
                </a:solidFill>
                <a:latin typeface="Arial" pitchFamily="34" charset="0"/>
                <a:ea typeface="+mn-ea"/>
                <a:cs typeface="Arial" pitchFamily="34" charset="0"/>
              </a:defRPr>
            </a:lvl2pPr>
            <a:lvl3pPr marL="568325" indent="-166688" algn="l" defTabSz="914400" rtl="0" eaLnBrk="1" latinLnBrk="0" hangingPunct="1">
              <a:spcBef>
                <a:spcPct val="20000"/>
              </a:spcBef>
              <a:buClr>
                <a:schemeClr val="tx1"/>
              </a:buClr>
              <a:buFont typeface="Arial" pitchFamily="34" charset="0"/>
              <a:buChar char="•"/>
              <a:tabLst/>
              <a:defRPr lang="en-US" sz="1800" kern="1200" dirty="0" smtClean="0">
                <a:solidFill>
                  <a:schemeClr val="tx1"/>
                </a:solidFill>
                <a:latin typeface="Arial" pitchFamily="34" charset="0"/>
                <a:ea typeface="+mn-ea"/>
                <a:cs typeface="Arial" pitchFamily="34" charset="0"/>
              </a:defRPr>
            </a:lvl3pPr>
            <a:lvl4pPr marL="803275" indent="-179388" algn="l" defTabSz="914400" rtl="0" eaLnBrk="1" latinLnBrk="0" hangingPunct="1">
              <a:spcBef>
                <a:spcPct val="20000"/>
              </a:spcBef>
              <a:buClr>
                <a:schemeClr val="tx1"/>
              </a:buClr>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1025525" indent="-166688" algn="l" defTabSz="914400" rtl="0" eaLnBrk="1" latinLnBrk="0" hangingPunct="1">
              <a:spcBef>
                <a:spcPct val="20000"/>
              </a:spcBef>
              <a:buClr>
                <a:schemeClr val="tx1"/>
              </a:buClr>
              <a:buFont typeface="Arial" pitchFamily="34" charset="0"/>
              <a:buChar char="•"/>
              <a:defRPr lang="en-US" sz="160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 Content and Imag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93BE8-32BF-4C0F-8456-E6FEB7ED53AF}" type="slidenum">
              <a:rPr lang="en-US" smtClean="0"/>
              <a:pPr/>
              <a:t>‹#›</a:t>
            </a:fld>
            <a:endParaRPr lang="en-US"/>
          </a:p>
        </p:txBody>
      </p:sp>
      <p:sp>
        <p:nvSpPr>
          <p:cNvPr id="8"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
        <p:nvSpPr>
          <p:cNvPr id="10" name="Content Placeholder 2"/>
          <p:cNvSpPr>
            <a:spLocks noGrp="1"/>
          </p:cNvSpPr>
          <p:nvPr>
            <p:ph idx="16"/>
          </p:nvPr>
        </p:nvSpPr>
        <p:spPr>
          <a:xfrm>
            <a:off x="121094" y="2144780"/>
            <a:ext cx="5624613" cy="3923329"/>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000" kern="1200" dirty="0" smtClean="0">
                <a:solidFill>
                  <a:schemeClr val="tx1"/>
                </a:solidFill>
                <a:latin typeface="Arial" pitchFamily="34" charset="0"/>
                <a:ea typeface="+mn-ea"/>
                <a:cs typeface="Arial" pitchFamily="34" charset="0"/>
              </a:defRPr>
            </a:lvl1pPr>
            <a:lvl2pPr marL="341313" indent="-231775" algn="l" defTabSz="914400" rtl="0" eaLnBrk="1" latinLnBrk="0" hangingPunct="1">
              <a:spcBef>
                <a:spcPct val="20000"/>
              </a:spcBef>
              <a:buClr>
                <a:schemeClr val="tx1"/>
              </a:buClr>
              <a:buFont typeface="Arial" pitchFamily="34" charset="0"/>
              <a:buChar char="•"/>
              <a:defRPr lang="en-US" sz="2000" kern="1200" dirty="0" smtClean="0">
                <a:solidFill>
                  <a:schemeClr val="tx1"/>
                </a:solidFill>
                <a:latin typeface="Arial" pitchFamily="34" charset="0"/>
                <a:ea typeface="+mn-ea"/>
                <a:cs typeface="Arial" pitchFamily="34" charset="0"/>
              </a:defRPr>
            </a:lvl2pPr>
            <a:lvl3pPr marL="568325" indent="-166688" algn="l" defTabSz="914400" rtl="0" eaLnBrk="1" latinLnBrk="0" hangingPunct="1">
              <a:spcBef>
                <a:spcPct val="20000"/>
              </a:spcBef>
              <a:buClr>
                <a:schemeClr val="tx1"/>
              </a:buClr>
              <a:buFont typeface="Arial" pitchFamily="34" charset="0"/>
              <a:buChar char="•"/>
              <a:tabLst/>
              <a:defRPr lang="en-US" sz="1800" kern="1200" dirty="0" smtClean="0">
                <a:solidFill>
                  <a:schemeClr val="tx1"/>
                </a:solidFill>
                <a:latin typeface="Arial" pitchFamily="34" charset="0"/>
                <a:ea typeface="+mn-ea"/>
                <a:cs typeface="Arial" pitchFamily="34" charset="0"/>
              </a:defRPr>
            </a:lvl3pPr>
            <a:lvl4pPr marL="803275" indent="-179388" algn="l" defTabSz="914400" rtl="0" eaLnBrk="1" latinLnBrk="0" hangingPunct="1">
              <a:spcBef>
                <a:spcPct val="20000"/>
              </a:spcBef>
              <a:buClr>
                <a:schemeClr val="tx1"/>
              </a:buClr>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1025525" indent="-166688" algn="l" defTabSz="914400" rtl="0" eaLnBrk="1" latinLnBrk="0" hangingPunct="1">
              <a:spcBef>
                <a:spcPct val="20000"/>
              </a:spcBef>
              <a:buClr>
                <a:schemeClr val="tx1"/>
              </a:buClr>
              <a:buFont typeface="Arial" pitchFamily="34" charset="0"/>
              <a:buChar char="•"/>
              <a:defRPr lang="en-US" sz="160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Picture Placeholder 8"/>
          <p:cNvSpPr>
            <a:spLocks noGrp="1"/>
          </p:cNvSpPr>
          <p:nvPr>
            <p:ph type="pic" sz="quarter" idx="13"/>
          </p:nvPr>
        </p:nvSpPr>
        <p:spPr>
          <a:xfrm>
            <a:off x="5824605" y="2151084"/>
            <a:ext cx="4029075" cy="3989388"/>
          </a:xfrm>
        </p:spPr>
        <p:txBody>
          <a:bodyPr/>
          <a:lstStyle/>
          <a:p>
            <a:r>
              <a:rPr lang="en-US" smtClean="0"/>
              <a:t>Click icon to add picture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 Content and Two Images">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93BE8-32BF-4C0F-8456-E6FEB7ED53AF}" type="slidenum">
              <a:rPr lang="en-US" smtClean="0"/>
              <a:pPr/>
              <a:t>‹#›</a:t>
            </a:fld>
            <a:endParaRPr lang="en-US"/>
          </a:p>
        </p:txBody>
      </p:sp>
      <p:sp>
        <p:nvSpPr>
          <p:cNvPr id="10"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
        <p:nvSpPr>
          <p:cNvPr id="9" name="Content Placeholder 2"/>
          <p:cNvSpPr>
            <a:spLocks noGrp="1"/>
          </p:cNvSpPr>
          <p:nvPr>
            <p:ph idx="17"/>
          </p:nvPr>
        </p:nvSpPr>
        <p:spPr>
          <a:xfrm>
            <a:off x="121095" y="2144780"/>
            <a:ext cx="6834810" cy="3923329"/>
          </a:xfrm>
          <a:noFill/>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en-US" sz="2000" kern="1200" dirty="0" smtClean="0">
                <a:solidFill>
                  <a:schemeClr val="tx1"/>
                </a:solidFill>
                <a:latin typeface="Arial" pitchFamily="34" charset="0"/>
                <a:ea typeface="+mn-ea"/>
                <a:cs typeface="Arial" pitchFamily="34" charset="0"/>
              </a:defRPr>
            </a:lvl1pPr>
            <a:lvl2pPr marL="341313" indent="-231775" algn="l" defTabSz="914400" rtl="0" eaLnBrk="1" latinLnBrk="0" hangingPunct="1">
              <a:spcBef>
                <a:spcPct val="20000"/>
              </a:spcBef>
              <a:buClr>
                <a:schemeClr val="tx1"/>
              </a:buClr>
              <a:buFont typeface="Arial" pitchFamily="34" charset="0"/>
              <a:buChar char="•"/>
              <a:defRPr lang="en-US" sz="2000" kern="1200" dirty="0" smtClean="0">
                <a:solidFill>
                  <a:schemeClr val="tx1"/>
                </a:solidFill>
                <a:latin typeface="Arial" pitchFamily="34" charset="0"/>
                <a:ea typeface="+mn-ea"/>
                <a:cs typeface="Arial" pitchFamily="34" charset="0"/>
              </a:defRPr>
            </a:lvl2pPr>
            <a:lvl3pPr marL="568325" indent="-166688" algn="l" defTabSz="914400" rtl="0" eaLnBrk="1" latinLnBrk="0" hangingPunct="1">
              <a:spcBef>
                <a:spcPct val="20000"/>
              </a:spcBef>
              <a:buClr>
                <a:schemeClr val="tx1"/>
              </a:buClr>
              <a:buFont typeface="Arial" pitchFamily="34" charset="0"/>
              <a:buChar char="•"/>
              <a:tabLst/>
              <a:defRPr lang="en-US" sz="1800" kern="1200" dirty="0" smtClean="0">
                <a:solidFill>
                  <a:schemeClr val="tx1"/>
                </a:solidFill>
                <a:latin typeface="Arial" pitchFamily="34" charset="0"/>
                <a:ea typeface="+mn-ea"/>
                <a:cs typeface="Arial" pitchFamily="34" charset="0"/>
              </a:defRPr>
            </a:lvl3pPr>
            <a:lvl4pPr marL="803275" indent="-179388" algn="l" defTabSz="914400" rtl="0" eaLnBrk="1" latinLnBrk="0" hangingPunct="1">
              <a:spcBef>
                <a:spcPct val="20000"/>
              </a:spcBef>
              <a:buClr>
                <a:schemeClr val="tx1"/>
              </a:buClr>
              <a:buFont typeface="Arial" pitchFamily="34" charset="0"/>
              <a:buChar char="•"/>
              <a:defRPr lang="en-US" sz="1600" kern="1200" dirty="0" smtClean="0">
                <a:solidFill>
                  <a:schemeClr val="tx1"/>
                </a:solidFill>
                <a:latin typeface="Arial" pitchFamily="34" charset="0"/>
                <a:ea typeface="+mn-ea"/>
                <a:cs typeface="Arial" pitchFamily="34" charset="0"/>
              </a:defRPr>
            </a:lvl4pPr>
            <a:lvl5pPr marL="1025525" indent="-166688" algn="l" defTabSz="914400" rtl="0" eaLnBrk="1" latinLnBrk="0" hangingPunct="1">
              <a:spcBef>
                <a:spcPct val="20000"/>
              </a:spcBef>
              <a:buClr>
                <a:schemeClr val="tx1"/>
              </a:buClr>
              <a:buFont typeface="Arial" pitchFamily="34" charset="0"/>
              <a:buChar char="•"/>
              <a:defRPr lang="en-US" sz="1600" kern="1200" dirty="0">
                <a:solidFill>
                  <a:schemeClr val="tx1"/>
                </a:solidFill>
                <a:latin typeface="Arial" pitchFamily="34" charset="0"/>
                <a:ea typeface="+mn-ea"/>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Picture Placeholder 14"/>
          <p:cNvSpPr>
            <a:spLocks noGrp="1"/>
          </p:cNvSpPr>
          <p:nvPr>
            <p:ph type="pic" sz="quarter" idx="15"/>
          </p:nvPr>
        </p:nvSpPr>
        <p:spPr>
          <a:xfrm>
            <a:off x="6955906" y="2142688"/>
            <a:ext cx="2897774" cy="2500179"/>
          </a:xfrm>
          <a:solidFill>
            <a:schemeClr val="bg1"/>
          </a:solidFill>
        </p:spPr>
        <p:txBody>
          <a:bodyPr/>
          <a:lstStyle/>
          <a:p>
            <a:r>
              <a:rPr lang="en-US" smtClean="0"/>
              <a:t>Click icon to add picture</a:t>
            </a:r>
            <a:endParaRPr lang="en-US"/>
          </a:p>
        </p:txBody>
      </p:sp>
      <p:sp>
        <p:nvSpPr>
          <p:cNvPr id="11" name="Picture Placeholder 14"/>
          <p:cNvSpPr>
            <a:spLocks noGrp="1"/>
          </p:cNvSpPr>
          <p:nvPr>
            <p:ph type="pic" sz="quarter" idx="16"/>
          </p:nvPr>
        </p:nvSpPr>
        <p:spPr>
          <a:xfrm>
            <a:off x="6955904" y="4848339"/>
            <a:ext cx="2897775" cy="2463972"/>
          </a:xfrm>
          <a:solidFill>
            <a:schemeClr val="bg1"/>
          </a:solidFill>
        </p:spPr>
        <p:txBody>
          <a:bodyPr/>
          <a:lstStyle/>
          <a:p>
            <a:r>
              <a:rPr lang="en-US" smtClean="0"/>
              <a:t>Click icon to add picture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 Content and Two Images">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93BE8-32BF-4C0F-8456-E6FEB7ED53AF}" type="slidenum">
              <a:rPr lang="en-US" smtClean="0"/>
              <a:pPr/>
              <a:t>‹#›</a:t>
            </a:fld>
            <a:endParaRPr lang="en-US"/>
          </a:p>
        </p:txBody>
      </p:sp>
      <p:sp>
        <p:nvSpPr>
          <p:cNvPr id="15" name="Picture Placeholder 14"/>
          <p:cNvSpPr>
            <a:spLocks noGrp="1"/>
          </p:cNvSpPr>
          <p:nvPr>
            <p:ph type="pic" sz="quarter" idx="15"/>
          </p:nvPr>
        </p:nvSpPr>
        <p:spPr>
          <a:xfrm>
            <a:off x="223838" y="2429296"/>
            <a:ext cx="9616198" cy="4121632"/>
          </a:xfrm>
          <a:solidFill>
            <a:schemeClr val="bg1"/>
          </a:solidFill>
        </p:spPr>
        <p:txBody>
          <a:bodyPr/>
          <a:lstStyle/>
          <a:p>
            <a:r>
              <a:rPr lang="en-US" smtClean="0"/>
              <a:t>Click icon to add picture</a:t>
            </a:r>
            <a:endParaRPr lang="en-US"/>
          </a:p>
        </p:txBody>
      </p:sp>
      <p:sp>
        <p:nvSpPr>
          <p:cNvPr id="9"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 Content and Two Images">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93BE8-32BF-4C0F-8456-E6FEB7ED53AF}" type="slidenum">
              <a:rPr lang="en-US" smtClean="0"/>
              <a:pPr/>
              <a:t>‹#›</a:t>
            </a:fld>
            <a:endParaRPr lang="en-US"/>
          </a:p>
        </p:txBody>
      </p:sp>
      <p:sp>
        <p:nvSpPr>
          <p:cNvPr id="18" name="Media Placeholder 13"/>
          <p:cNvSpPr>
            <a:spLocks noGrp="1"/>
          </p:cNvSpPr>
          <p:nvPr>
            <p:ph type="media" sz="quarter" idx="17"/>
          </p:nvPr>
        </p:nvSpPr>
        <p:spPr>
          <a:xfrm>
            <a:off x="1910155" y="2497401"/>
            <a:ext cx="6237570" cy="4121150"/>
          </a:xfrm>
        </p:spPr>
        <p:txBody>
          <a:bodyPr>
            <a:noAutofit/>
          </a:bodyPr>
          <a:lstStyle/>
          <a:p>
            <a:r>
              <a:rPr lang="en-US" smtClean="0"/>
              <a:t>Click icon to add media</a:t>
            </a:r>
            <a:endParaRPr lang="en-US"/>
          </a:p>
        </p:txBody>
      </p:sp>
      <p:sp>
        <p:nvSpPr>
          <p:cNvPr id="9"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 Content and Two Images">
    <p:spTree>
      <p:nvGrpSpPr>
        <p:cNvPr id="1" name=""/>
        <p:cNvGrpSpPr/>
        <p:nvPr/>
      </p:nvGrpSpPr>
      <p:grpSpPr>
        <a:xfrm>
          <a:off x="0" y="0"/>
          <a:ext cx="0" cy="0"/>
          <a:chOff x="0" y="0"/>
          <a:chExt cx="0" cy="0"/>
        </a:xfrm>
      </p:grpSpPr>
      <p:pic>
        <p:nvPicPr>
          <p:cNvPr id="8" name="Picture 7" descr="background4.jpg"/>
          <p:cNvPicPr>
            <a:picLocks noChangeAspect="1"/>
          </p:cNvPicPr>
          <p:nvPr userDrawn="1"/>
        </p:nvPicPr>
        <p:blipFill>
          <a:blip r:embed="rId2"/>
          <a:stretch>
            <a:fillRect/>
          </a:stretch>
        </p:blipFill>
        <p:spPr>
          <a:xfrm>
            <a:off x="0" y="0"/>
            <a:ext cx="10058400" cy="7772400"/>
          </a:xfrm>
          <a:prstGeom prst="rect">
            <a:avLst/>
          </a:prstGeom>
        </p:spPr>
      </p:pic>
      <p:sp>
        <p:nvSpPr>
          <p:cNvPr id="10" name="Rectangle 9"/>
          <p:cNvSpPr/>
          <p:nvPr userDrawn="1"/>
        </p:nvSpPr>
        <p:spPr>
          <a:xfrm>
            <a:off x="7208839" y="0"/>
            <a:ext cx="2849561" cy="2349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0" y="5321300"/>
            <a:ext cx="2849561" cy="2349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793BE8-32BF-4C0F-8456-E6FEB7ED53AF}" type="slidenum">
              <a:rPr lang="en-US" smtClean="0"/>
              <a:pPr/>
              <a:t>‹#›</a:t>
            </a:fld>
            <a:endParaRPr lang="en-US"/>
          </a:p>
        </p:txBody>
      </p:sp>
      <p:sp>
        <p:nvSpPr>
          <p:cNvPr id="15" name="Content Placeholder 13"/>
          <p:cNvSpPr>
            <a:spLocks noGrp="1"/>
          </p:cNvSpPr>
          <p:nvPr>
            <p:ph sz="quarter" idx="18" hasCustomPrompt="1"/>
          </p:nvPr>
        </p:nvSpPr>
        <p:spPr>
          <a:xfrm>
            <a:off x="223838" y="909638"/>
            <a:ext cx="9640887" cy="6594475"/>
          </a:xfrm>
        </p:spPr>
        <p:txBody>
          <a:bodyPr/>
          <a:lstStyle>
            <a:lvl1pPr>
              <a:buNone/>
              <a:defRPr/>
            </a:lvl1pPr>
          </a:lstStyle>
          <a:p>
            <a:pPr lvl="0"/>
            <a:r>
              <a:rPr lang="en-US" dirty="0" smtClean="0"/>
              <a:t>Video/Image</a:t>
            </a:r>
            <a:endParaRPr lang="en-US" dirty="0"/>
          </a:p>
        </p:txBody>
      </p:sp>
      <p:sp>
        <p:nvSpPr>
          <p:cNvPr id="9" name="Title 1"/>
          <p:cNvSpPr>
            <a:spLocks noGrp="1"/>
          </p:cNvSpPr>
          <p:nvPr>
            <p:ph type="title" hasCustomPrompt="1"/>
          </p:nvPr>
        </p:nvSpPr>
        <p:spPr>
          <a:xfrm>
            <a:off x="103497" y="286608"/>
            <a:ext cx="7105342" cy="914400"/>
          </a:xfrm>
        </p:spPr>
        <p:txBody>
          <a:bodyPr anchor="t" anchorCtr="0"/>
          <a:lstStyle>
            <a:lvl1pPr algn="l">
              <a:defRPr/>
            </a:lvl1pPr>
          </a:lstStyle>
          <a:p>
            <a:r>
              <a:rPr lang="en-US" dirty="0" smtClean="0"/>
              <a:t>Click to add title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Picture 8" descr="background4.jpg"/>
          <p:cNvPicPr>
            <a:picLocks noChangeAspect="1"/>
          </p:cNvPicPr>
          <p:nvPr/>
        </p:nvPicPr>
        <p:blipFill>
          <a:blip r:embed="rId23"/>
          <a:stretch>
            <a:fillRect/>
          </a:stretch>
        </p:blipFill>
        <p:spPr>
          <a:xfrm>
            <a:off x="1790" y="1384"/>
            <a:ext cx="10054819" cy="7769632"/>
          </a:xfrm>
          <a:prstGeom prst="rect">
            <a:avLst/>
          </a:prstGeom>
        </p:spPr>
      </p:pic>
      <p:sp>
        <p:nvSpPr>
          <p:cNvPr id="2" name="Title Placeholder 1"/>
          <p:cNvSpPr>
            <a:spLocks noGrp="1"/>
          </p:cNvSpPr>
          <p:nvPr>
            <p:ph type="title"/>
          </p:nvPr>
        </p:nvSpPr>
        <p:spPr>
          <a:xfrm>
            <a:off x="503238" y="311150"/>
            <a:ext cx="9051925" cy="1295400"/>
          </a:xfrm>
          <a:prstGeom prst="rect">
            <a:avLst/>
          </a:prstGeom>
        </p:spPr>
        <p:txBody>
          <a:bodyPr vert="horz" lIns="91440" tIns="45720" rIns="91440" bIns="45720" rtlCol="0" anchor="ctr">
            <a:noAutofit/>
          </a:bodyPr>
          <a:lstStyle/>
          <a:p>
            <a:r>
              <a:rPr lang="en-US" dirty="0" smtClean="0"/>
              <a:t>Click to add title</a:t>
            </a:r>
            <a:endParaRPr lang="en-US" dirty="0"/>
          </a:p>
        </p:txBody>
      </p:sp>
      <p:sp>
        <p:nvSpPr>
          <p:cNvPr id="3" name="Text Placeholder 2"/>
          <p:cNvSpPr>
            <a:spLocks noGrp="1"/>
          </p:cNvSpPr>
          <p:nvPr>
            <p:ph type="body" idx="1"/>
          </p:nvPr>
        </p:nvSpPr>
        <p:spPr>
          <a:xfrm>
            <a:off x="503238" y="1812925"/>
            <a:ext cx="9051925" cy="5130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2832" y="6864613"/>
            <a:ext cx="1173162" cy="414338"/>
          </a:xfrm>
          <a:prstGeom prst="rect">
            <a:avLst/>
          </a:prstGeom>
        </p:spPr>
        <p:txBody>
          <a:bodyPr vert="horz" lIns="91440" tIns="45720" rIns="91440" bIns="45720" rtlCol="0" anchor="ctr"/>
          <a:lstStyle>
            <a:lvl1pPr algn="ctr">
              <a:defRPr sz="1400">
                <a:solidFill>
                  <a:schemeClr val="bg1"/>
                </a:solidFill>
                <a:latin typeface="Omnes_GirlScouts Semibold" pitchFamily="50" charset="0"/>
              </a:defRPr>
            </a:lvl1pPr>
          </a:lstStyle>
          <a:p>
            <a:endParaRPr lang="en-US" dirty="0"/>
          </a:p>
        </p:txBody>
      </p:sp>
      <p:sp>
        <p:nvSpPr>
          <p:cNvPr id="5" name="Footer Placeholder 4"/>
          <p:cNvSpPr>
            <a:spLocks noGrp="1"/>
          </p:cNvSpPr>
          <p:nvPr>
            <p:ph type="ftr" sz="quarter" idx="3"/>
          </p:nvPr>
        </p:nvSpPr>
        <p:spPr>
          <a:xfrm>
            <a:off x="2986554" y="7476087"/>
            <a:ext cx="4096631" cy="414338"/>
          </a:xfrm>
          <a:prstGeom prst="rect">
            <a:avLst/>
          </a:prstGeom>
        </p:spPr>
        <p:txBody>
          <a:bodyPr vert="horz" lIns="91440" tIns="45720" rIns="91440" bIns="45720" rtlCol="0" anchor="ctr"/>
          <a:lstStyle>
            <a:lvl1pPr algn="r">
              <a:defRPr sz="900">
                <a:solidFill>
                  <a:schemeClr val="bg2"/>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9112259" y="7456375"/>
            <a:ext cx="809798" cy="414338"/>
          </a:xfrm>
          <a:prstGeom prst="rect">
            <a:avLst/>
          </a:prstGeom>
        </p:spPr>
        <p:txBody>
          <a:bodyPr vert="horz" lIns="91440" tIns="45720" rIns="91440" bIns="45720" rtlCol="0" anchor="ctr"/>
          <a:lstStyle>
            <a:lvl1pPr algn="r">
              <a:defRPr sz="1200" b="1">
                <a:solidFill>
                  <a:schemeClr val="bg2"/>
                </a:solidFill>
                <a:latin typeface="Arial" pitchFamily="34" charset="0"/>
                <a:cs typeface="Arial" pitchFamily="34" charset="0"/>
              </a:defRPr>
            </a:lvl1pPr>
          </a:lstStyle>
          <a:p>
            <a:r>
              <a:rPr lang="en-US" smtClean="0"/>
              <a:t>pg </a:t>
            </a:r>
            <a:fld id="{44793BE8-32BF-4C0F-8456-E6FEB7ED53A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1" r:id="rId1"/>
    <p:sldLayoutId id="2147483674" r:id="rId2"/>
    <p:sldLayoutId id="2147483662" r:id="rId3"/>
    <p:sldLayoutId id="2147483683" r:id="rId4"/>
    <p:sldLayoutId id="2147483672" r:id="rId5"/>
    <p:sldLayoutId id="2147483680" r:id="rId6"/>
    <p:sldLayoutId id="2147483684" r:id="rId7"/>
    <p:sldLayoutId id="2147483688" r:id="rId8"/>
    <p:sldLayoutId id="2147483689" r:id="rId9"/>
    <p:sldLayoutId id="2147483675" r:id="rId10"/>
    <p:sldLayoutId id="2147483676" r:id="rId11"/>
    <p:sldLayoutId id="2147483682" r:id="rId12"/>
    <p:sldLayoutId id="2147483687" r:id="rId13"/>
    <p:sldLayoutId id="2147483685" r:id="rId14"/>
    <p:sldLayoutId id="2147483686" r:id="rId15"/>
    <p:sldLayoutId id="2147483691" r:id="rId16"/>
    <p:sldLayoutId id="2147483692" r:id="rId17"/>
    <p:sldLayoutId id="2147483693" r:id="rId18"/>
    <p:sldLayoutId id="2147483695" r:id="rId19"/>
    <p:sldLayoutId id="2147483697" r:id="rId20"/>
    <p:sldLayoutId id="2147483698" r:id="rId21"/>
  </p:sldLayoutIdLst>
  <p:hf sldNum="0" hdr="0" ftr="0" dt="0"/>
  <p:txStyles>
    <p:titleStyle>
      <a:lvl1pPr algn="ctr" defTabSz="914400" rtl="0" eaLnBrk="1" latinLnBrk="0" hangingPunct="1">
        <a:spcBef>
          <a:spcPct val="0"/>
        </a:spcBef>
        <a:buNone/>
        <a:defRPr sz="4400" b="1" u="none" kern="1200">
          <a:solidFill>
            <a:schemeClr val="tx2"/>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t>  Building </a:t>
            </a:r>
            <a:r>
              <a:rPr lang="en-US" dirty="0"/>
              <a:t>a Culture of </a:t>
            </a:r>
            <a:r>
              <a:rPr lang="en-US" dirty="0" smtClean="0"/>
              <a:t>Philanthropy for </a:t>
            </a:r>
            <a:r>
              <a:rPr lang="en-US" dirty="0"/>
              <a:t/>
            </a:r>
            <a:br>
              <a:rPr lang="en-US" dirty="0"/>
            </a:br>
            <a:r>
              <a:rPr lang="en-US" dirty="0" smtClean="0"/>
              <a:t>Girl </a:t>
            </a:r>
            <a:r>
              <a:rPr lang="en-US" dirty="0"/>
              <a:t>Scouts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1"/>
            <a:ext cx="4457701" cy="1240972"/>
          </a:xfrm>
          <a:solidFill>
            <a:schemeClr val="bg1"/>
          </a:solidFill>
        </p:spPr>
        <p:txBody>
          <a:bodyPr>
            <a:normAutofit fontScale="90000"/>
          </a:bodyPr>
          <a:lstStyle/>
          <a:p>
            <a:r>
              <a:rPr lang="en-US" sz="4000" b="1" i="0" u="none" strike="noStrike" baseline="0" dirty="0" smtClean="0">
                <a:solidFill>
                  <a:schemeClr val="tx2"/>
                </a:solidFill>
                <a:latin typeface="Arial" pitchFamily="34" charset="0"/>
                <a:cs typeface="Arial" pitchFamily="34" charset="0"/>
              </a:rPr>
              <a:t>2012 Contributions</a:t>
            </a:r>
            <a:br>
              <a:rPr lang="en-US" sz="4000" b="1" i="0" u="none" strike="noStrike" baseline="0" dirty="0" smtClean="0">
                <a:solidFill>
                  <a:schemeClr val="tx2"/>
                </a:solidFill>
                <a:latin typeface="Arial" pitchFamily="34" charset="0"/>
                <a:cs typeface="Arial" pitchFamily="34" charset="0"/>
              </a:rPr>
            </a:br>
            <a:r>
              <a:rPr lang="en-US" sz="2700" dirty="0" smtClean="0">
                <a:latin typeface="Arial" pitchFamily="34" charset="0"/>
                <a:cs typeface="Arial" pitchFamily="34" charset="0"/>
              </a:rPr>
              <a:t>$316.23billion</a:t>
            </a:r>
            <a:r>
              <a:rPr lang="en-US" sz="3600" dirty="0" smtClean="0">
                <a:latin typeface="Arial" pitchFamily="34" charset="0"/>
                <a:cs typeface="Arial" pitchFamily="34" charset="0"/>
              </a:rPr>
              <a:t/>
            </a:r>
            <a:br>
              <a:rPr lang="en-US" sz="3600" dirty="0" smtClean="0">
                <a:latin typeface="Arial" pitchFamily="34" charset="0"/>
                <a:cs typeface="Arial" pitchFamily="34" charset="0"/>
              </a:rPr>
            </a:br>
            <a:r>
              <a:rPr lang="en-US" sz="1800" i="1" dirty="0" smtClean="0">
                <a:latin typeface="Arial" pitchFamily="34" charset="0"/>
                <a:cs typeface="Arial" pitchFamily="34" charset="0"/>
              </a:rPr>
              <a:t>(in </a:t>
            </a:r>
            <a:r>
              <a:rPr lang="en-US" sz="1800" i="1" dirty="0">
                <a:latin typeface="Arial" pitchFamily="34" charset="0"/>
                <a:cs typeface="Arial" pitchFamily="34" charset="0"/>
              </a:rPr>
              <a:t>billions of dollars – all figures are rounded)</a:t>
            </a:r>
            <a:r>
              <a:rPr lang="en-US" sz="1800" dirty="0">
                <a:latin typeface="Arial" pitchFamily="34" charset="0"/>
                <a:cs typeface="Arial" pitchFamily="34" charset="0"/>
              </a:rPr>
              <a:t> </a:t>
            </a:r>
          </a:p>
        </p:txBody>
      </p:sp>
      <p:graphicFrame>
        <p:nvGraphicFramePr>
          <p:cNvPr id="5" name="Chart 4"/>
          <p:cNvGraphicFramePr/>
          <p:nvPr/>
        </p:nvGraphicFramePr>
        <p:xfrm>
          <a:off x="0" y="0"/>
          <a:ext cx="10058400" cy="77724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7886701" y="4723656"/>
            <a:ext cx="1730828" cy="184666"/>
          </a:xfrm>
          <a:prstGeom prst="rect">
            <a:avLst/>
          </a:prstGeom>
          <a:noFill/>
        </p:spPr>
        <p:txBody>
          <a:bodyPr wrap="square" lIns="0" tIns="0" rIns="0" bIns="0" rtlCol="0" anchor="ctr" anchorCtr="0">
            <a:spAutoFit/>
          </a:bodyPr>
          <a:lstStyle/>
          <a:p>
            <a:r>
              <a:rPr lang="en-US" sz="1200" i="1" dirty="0" smtClean="0"/>
              <a:t>Source: Giving USA 2013 </a:t>
            </a:r>
            <a:endParaRPr lang="en-US" sz="1200" i="1" dirty="0"/>
          </a:p>
        </p:txBody>
      </p:sp>
    </p:spTree>
    <p:extLst>
      <p:ext uri="{BB962C8B-B14F-4D97-AF65-F5344CB8AC3E}">
        <p14:creationId xmlns:p14="http://schemas.microsoft.com/office/powerpoint/2010/main" val="18289047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3"/>
          <p:cNvSpPr>
            <a:spLocks noGrp="1" noChangeArrowheads="1"/>
          </p:cNvSpPr>
          <p:nvPr>
            <p:ph type="ctrTitle"/>
          </p:nvPr>
        </p:nvSpPr>
        <p:spPr bwMode="auto">
          <a:xfrm>
            <a:off x="1" y="0"/>
            <a:ext cx="5528929" cy="1028701"/>
          </a:xfrm>
          <a:prstGeom prst="rect">
            <a:avLst/>
          </a:prstGeom>
          <a:solidFill>
            <a:schemeClr val="bg1"/>
          </a:solidFill>
          <a:ln>
            <a:miter lim="800000"/>
            <a:headEnd/>
            <a:tailEnd/>
          </a:ln>
        </p:spPr>
        <p:txBody>
          <a:bodyPr lIns="101882" tIns="50941" rIns="101882" bIns="50941"/>
          <a:lstStyle/>
          <a:p>
            <a:pPr algn="l"/>
            <a:r>
              <a:rPr lang="en-US" sz="3600" b="1" dirty="0" smtClean="0">
                <a:solidFill>
                  <a:srgbClr val="00B050"/>
                </a:solidFill>
              </a:rPr>
              <a:t>Western Ohio</a:t>
            </a:r>
            <a:br>
              <a:rPr lang="en-US" sz="3600" b="1" dirty="0" smtClean="0">
                <a:solidFill>
                  <a:srgbClr val="00B050"/>
                </a:solidFill>
              </a:rPr>
            </a:br>
            <a:r>
              <a:rPr lang="en-US" sz="2800" b="1" dirty="0" smtClean="0">
                <a:solidFill>
                  <a:srgbClr val="00B050"/>
                </a:solidFill>
              </a:rPr>
              <a:t>2012 Contributions: </a:t>
            </a:r>
            <a:r>
              <a:rPr lang="en-US" sz="2800" b="1" dirty="0"/>
              <a:t>$</a:t>
            </a:r>
            <a:r>
              <a:rPr lang="en-US" sz="2800" b="1" dirty="0" smtClean="0"/>
              <a:t>1,454,193</a:t>
            </a:r>
            <a:endParaRPr lang="en-US" sz="2800" b="1" i="1" dirty="0" smtClean="0"/>
          </a:p>
        </p:txBody>
      </p:sp>
      <p:graphicFrame>
        <p:nvGraphicFramePr>
          <p:cNvPr id="6" name="Chart 5"/>
          <p:cNvGraphicFramePr/>
          <p:nvPr>
            <p:extLst>
              <p:ext uri="{D42A27DB-BD31-4B8C-83A1-F6EECF244321}">
                <p14:modId xmlns:p14="http://schemas.microsoft.com/office/powerpoint/2010/main" val="1655513430"/>
              </p:ext>
            </p:extLst>
          </p:nvPr>
        </p:nvGraphicFramePr>
        <p:xfrm>
          <a:off x="0" y="0"/>
          <a:ext cx="10058400" cy="77724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8776712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idx="4294967295"/>
          </p:nvPr>
        </p:nvSpPr>
        <p:spPr bwMode="auto">
          <a:xfrm>
            <a:off x="669925" y="509588"/>
            <a:ext cx="8718550" cy="1295400"/>
          </a:xfrm>
          <a:prstGeom prst="rect">
            <a:avLst/>
          </a:prstGeom>
          <a:noFill/>
          <a:ln>
            <a:miter lim="800000"/>
            <a:headEnd/>
            <a:tailEnd/>
          </a:ln>
        </p:spPr>
        <p:txBody>
          <a:bodyPr lIns="101870" tIns="50935" rIns="101870" bIns="50935"/>
          <a:lstStyle/>
          <a:p>
            <a:endParaRPr lang="en-US" dirty="0" smtClean="0"/>
          </a:p>
        </p:txBody>
      </p:sp>
      <p:sp>
        <p:nvSpPr>
          <p:cNvPr id="26626" name="Rectangle 3"/>
          <p:cNvSpPr>
            <a:spLocks noGrp="1" noChangeArrowheads="1"/>
          </p:cNvSpPr>
          <p:nvPr>
            <p:ph type="body" idx="4294967295"/>
          </p:nvPr>
        </p:nvSpPr>
        <p:spPr bwMode="auto">
          <a:xfrm>
            <a:off x="669925" y="2009775"/>
            <a:ext cx="8718550" cy="4733925"/>
          </a:xfrm>
          <a:prstGeom prst="rect">
            <a:avLst/>
          </a:prstGeom>
          <a:noFill/>
          <a:ln>
            <a:miter lim="800000"/>
            <a:headEnd/>
            <a:tailEnd/>
          </a:ln>
        </p:spPr>
        <p:txBody>
          <a:bodyPr lIns="101870" tIns="50935" rIns="101870" bIns="50935"/>
          <a:lstStyle/>
          <a:p>
            <a:pPr marL="0" indent="0" defTabSz="912813"/>
            <a:endParaRPr lang="en-US" smtClean="0"/>
          </a:p>
        </p:txBody>
      </p:sp>
      <p:pic>
        <p:nvPicPr>
          <p:cNvPr id="26627" name="Picture 4"/>
          <p:cNvPicPr>
            <a:picLocks noChangeAspect="1" noChangeArrowheads="1"/>
          </p:cNvPicPr>
          <p:nvPr/>
        </p:nvPicPr>
        <p:blipFill>
          <a:blip r:embed="rId3" cstate="email"/>
          <a:srcRect l="5345" t="6200" r="4243" b="7928"/>
          <a:stretch>
            <a:fillRect/>
          </a:stretch>
        </p:blipFill>
        <p:spPr bwMode="auto">
          <a:xfrm>
            <a:off x="0" y="50800"/>
            <a:ext cx="10058400" cy="7618413"/>
          </a:xfrm>
          <a:prstGeom prst="rect">
            <a:avLst/>
          </a:prstGeom>
          <a:noFill/>
          <a:ln w="9525">
            <a:noFill/>
            <a:miter lim="800000"/>
            <a:headEnd/>
            <a:tailEnd/>
          </a:ln>
        </p:spPr>
      </p:pic>
      <p:sp>
        <p:nvSpPr>
          <p:cNvPr id="5" name="TextBox 4"/>
          <p:cNvSpPr txBox="1"/>
          <p:nvPr/>
        </p:nvSpPr>
        <p:spPr>
          <a:xfrm>
            <a:off x="752475" y="703263"/>
            <a:ext cx="5543550" cy="871537"/>
          </a:xfrm>
          <a:prstGeom prst="rect">
            <a:avLst/>
          </a:prstGeom>
          <a:solidFill>
            <a:schemeClr val="bg1"/>
          </a:solidFill>
        </p:spPr>
        <p:txBody>
          <a:bodyPr lIns="101882" tIns="50941" rIns="101882" bIns="50941">
            <a:spAutoFit/>
          </a:bodyPr>
          <a:lstStyle/>
          <a:p>
            <a:pPr algn="ctr" defTabSz="509412" fontAlgn="auto">
              <a:spcBef>
                <a:spcPts val="0"/>
              </a:spcBef>
              <a:spcAft>
                <a:spcPts val="0"/>
              </a:spcAft>
              <a:defRPr/>
            </a:pPr>
            <a:r>
              <a:rPr lang="en-US" sz="4900" dirty="0">
                <a:solidFill>
                  <a:srgbClr val="00AE58"/>
                </a:solidFill>
                <a:latin typeface="Arial" pitchFamily="34" charset="0"/>
                <a:ea typeface="+mj-ea"/>
                <a:cs typeface="Arial" pitchFamily="34" charset="0"/>
              </a:rPr>
              <a:t>Donor Pyramid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03497" y="286608"/>
            <a:ext cx="7105342" cy="914400"/>
          </a:xfrm>
        </p:spPr>
        <p:txBody>
          <a:bodyPr/>
          <a:lstStyle/>
          <a:p>
            <a:r>
              <a:rPr lang="en-US" sz="4200" dirty="0" smtClean="0">
                <a:solidFill>
                  <a:srgbClr val="00AE58"/>
                </a:solidFill>
              </a:rPr>
              <a:t>Board Members’ Role</a:t>
            </a:r>
            <a:br>
              <a:rPr lang="en-US" sz="4200" dirty="0" smtClean="0">
                <a:solidFill>
                  <a:srgbClr val="00AE58"/>
                </a:solidFill>
              </a:rPr>
            </a:br>
            <a:endParaRPr lang="en-US" sz="4200" dirty="0"/>
          </a:p>
        </p:txBody>
      </p:sp>
      <p:sp>
        <p:nvSpPr>
          <p:cNvPr id="10" name="Content Placeholder 9"/>
          <p:cNvSpPr>
            <a:spLocks noGrp="1"/>
          </p:cNvSpPr>
          <p:nvPr>
            <p:ph idx="16"/>
          </p:nvPr>
        </p:nvSpPr>
        <p:spPr>
          <a:xfrm>
            <a:off x="121094" y="2144780"/>
            <a:ext cx="9352090" cy="2226052"/>
          </a:xfrm>
        </p:spPr>
        <p:txBody>
          <a:bodyPr/>
          <a:lstStyle/>
          <a:p>
            <a:pPr defTabSz="819150"/>
            <a:r>
              <a:rPr lang="en-US" b="1" dirty="0"/>
              <a:t>Make Girl Scouts one of your top 2 philanthropic financial investments (2 + 2 + 2 Challenge) </a:t>
            </a:r>
          </a:p>
          <a:p>
            <a:pPr defTabSz="819150"/>
            <a:r>
              <a:rPr lang="en-US" dirty="0"/>
              <a:t> </a:t>
            </a:r>
          </a:p>
          <a:p>
            <a:pPr defTabSz="819150"/>
            <a:r>
              <a:rPr lang="en-US" b="1" dirty="0"/>
              <a:t>Actively participate in donor-centered fund development  </a:t>
            </a:r>
          </a:p>
          <a:p>
            <a:pPr defTabSz="819150"/>
            <a:r>
              <a:rPr lang="en-US" i="1" dirty="0"/>
              <a:t>(identification, discovery, cultivation, solicitation, stewardship)</a:t>
            </a:r>
          </a:p>
          <a:p>
            <a:pPr defTabSz="819150"/>
            <a:endParaRPr lang="en-US" dirty="0"/>
          </a:p>
          <a:p>
            <a:pPr defTabSz="819150"/>
            <a:r>
              <a:rPr lang="en-US" b="1" dirty="0"/>
              <a:t>Tell the Girl Scout Story with enthusiasm, confidence and pride</a:t>
            </a:r>
          </a:p>
          <a:p>
            <a:pPr defTabSz="819150"/>
            <a:endParaRPr lang="en-US" b="1" dirty="0"/>
          </a:p>
          <a:p>
            <a:pPr defTabSz="819150"/>
            <a:r>
              <a:rPr lang="en-US" b="1" dirty="0"/>
              <a:t>Commitment and Persistence! </a:t>
            </a:r>
          </a:p>
          <a:p>
            <a:endParaRPr lang="en-US" dirty="0"/>
          </a:p>
        </p:txBody>
      </p:sp>
      <p:pic>
        <p:nvPicPr>
          <p:cNvPr id="6" name="Picture Placeholder 15" descr="SPR2010_Travel04.jpg"/>
          <p:cNvPicPr>
            <a:picLocks noChangeAspect="1"/>
          </p:cNvPicPr>
          <p:nvPr/>
        </p:nvPicPr>
        <p:blipFill>
          <a:blip r:embed="rId3"/>
          <a:srcRect t="19154" b="19154"/>
          <a:stretch>
            <a:fillRect/>
          </a:stretch>
        </p:blipFill>
        <p:spPr>
          <a:xfrm>
            <a:off x="4493016" y="5047488"/>
            <a:ext cx="4980168" cy="2408887"/>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231513" y="286608"/>
            <a:ext cx="7105342" cy="914400"/>
          </a:xfrm>
        </p:spPr>
        <p:txBody>
          <a:bodyPr/>
          <a:lstStyle/>
          <a:p>
            <a:r>
              <a:rPr lang="en-US" sz="4200" dirty="0" smtClean="0">
                <a:solidFill>
                  <a:srgbClr val="1F9A3D"/>
                </a:solidFill>
              </a:rPr>
              <a:t>Relationship Development</a:t>
            </a:r>
            <a:endParaRPr lang="en-US" sz="4200" dirty="0"/>
          </a:p>
        </p:txBody>
      </p:sp>
      <p:sp>
        <p:nvSpPr>
          <p:cNvPr id="83" name="Oval 4"/>
          <p:cNvSpPr>
            <a:spLocks noChangeArrowheads="1"/>
          </p:cNvSpPr>
          <p:nvPr/>
        </p:nvSpPr>
        <p:spPr bwMode="auto">
          <a:xfrm>
            <a:off x="3184525" y="1641475"/>
            <a:ext cx="3186113" cy="3359150"/>
          </a:xfrm>
          <a:prstGeom prst="ellipse">
            <a:avLst/>
          </a:prstGeom>
          <a:gradFill rotWithShape="0">
            <a:gsLst>
              <a:gs pos="0">
                <a:srgbClr val="2C486A"/>
              </a:gs>
              <a:gs pos="100000">
                <a:schemeClr val="accent1"/>
              </a:gs>
            </a:gsLst>
            <a:path path="shape">
              <a:fillToRect l="50000" t="50000" r="50000" b="50000"/>
            </a:path>
          </a:gradFill>
          <a:ln w="9525">
            <a:noFill/>
            <a:round/>
            <a:headEnd/>
            <a:tailEnd/>
          </a:ln>
        </p:spPr>
        <p:txBody>
          <a:bodyPr wrap="none" lIns="101882" tIns="50941" rIns="101882" bIns="50941" anchor="ctr"/>
          <a:lstStyle/>
          <a:p>
            <a:pPr defTabSz="1019175"/>
            <a:endParaRPr lang="en-US"/>
          </a:p>
        </p:txBody>
      </p:sp>
      <p:sp>
        <p:nvSpPr>
          <p:cNvPr id="84" name="Oval 5"/>
          <p:cNvSpPr>
            <a:spLocks noChangeArrowheads="1"/>
          </p:cNvSpPr>
          <p:nvPr/>
        </p:nvSpPr>
        <p:spPr bwMode="auto">
          <a:xfrm rot="-135630">
            <a:off x="3197225" y="1622425"/>
            <a:ext cx="3106738" cy="3403600"/>
          </a:xfrm>
          <a:prstGeom prst="ellipse">
            <a:avLst/>
          </a:prstGeom>
          <a:noFill/>
          <a:ln w="76200">
            <a:solidFill>
              <a:schemeClr val="tx1"/>
            </a:solidFill>
            <a:round/>
            <a:headEnd/>
            <a:tailEnd/>
          </a:ln>
        </p:spPr>
        <p:txBody>
          <a:bodyPr wrap="none" lIns="101882" tIns="50941" rIns="101882" bIns="50941" anchor="ctr"/>
          <a:lstStyle/>
          <a:p>
            <a:pPr defTabSz="1019175"/>
            <a:endParaRPr lang="en-US"/>
          </a:p>
        </p:txBody>
      </p:sp>
      <p:sp>
        <p:nvSpPr>
          <p:cNvPr id="85" name="Oval 6"/>
          <p:cNvSpPr>
            <a:spLocks noChangeArrowheads="1"/>
          </p:cNvSpPr>
          <p:nvPr/>
        </p:nvSpPr>
        <p:spPr bwMode="auto">
          <a:xfrm>
            <a:off x="2563813" y="2211388"/>
            <a:ext cx="1662112" cy="719137"/>
          </a:xfrm>
          <a:prstGeom prst="ellipse">
            <a:avLst/>
          </a:prstGeom>
          <a:gradFill rotWithShape="0">
            <a:gsLst>
              <a:gs pos="0">
                <a:srgbClr val="EEDCEE"/>
              </a:gs>
              <a:gs pos="100000">
                <a:schemeClr val="folHlink"/>
              </a:gs>
            </a:gsLst>
            <a:path path="shape">
              <a:fillToRect l="50000" t="50000" r="50000" b="50000"/>
            </a:path>
          </a:gradFill>
          <a:ln w="9525">
            <a:noFill/>
            <a:round/>
            <a:headEnd/>
            <a:tailEnd/>
          </a:ln>
        </p:spPr>
        <p:txBody>
          <a:bodyPr lIns="0" tIns="50941" rIns="0" bIns="50941" anchor="ctr"/>
          <a:lstStyle/>
          <a:p>
            <a:pPr algn="ctr" defTabSz="1019175" eaLnBrk="0" hangingPunct="0"/>
            <a:r>
              <a:rPr lang="en-US" sz="1100"/>
              <a:t>Capture Customer Data and Measure Results</a:t>
            </a:r>
          </a:p>
        </p:txBody>
      </p:sp>
      <p:sp useBgFill="1">
        <p:nvSpPr>
          <p:cNvPr id="86" name="Oval 7"/>
          <p:cNvSpPr>
            <a:spLocks noChangeArrowheads="1"/>
          </p:cNvSpPr>
          <p:nvPr/>
        </p:nvSpPr>
        <p:spPr bwMode="auto">
          <a:xfrm>
            <a:off x="2481263" y="2149475"/>
            <a:ext cx="1662112" cy="720725"/>
          </a:xfrm>
          <a:prstGeom prst="ellipse">
            <a:avLst/>
          </a:prstGeom>
          <a:ln w="9525">
            <a:noFill/>
            <a:round/>
            <a:headEnd/>
            <a:tailEnd/>
          </a:ln>
        </p:spPr>
        <p:txBody>
          <a:bodyPr lIns="0" tIns="50941" rIns="0" bIns="50941" anchor="ctr"/>
          <a:lstStyle/>
          <a:p>
            <a:pPr algn="ctr" defTabSz="1019175" eaLnBrk="0" hangingPunct="0"/>
            <a:r>
              <a:rPr lang="en-US" sz="1300" b="1" dirty="0"/>
              <a:t> Constituent Loyalty/ Investment</a:t>
            </a:r>
          </a:p>
        </p:txBody>
      </p:sp>
      <p:sp>
        <p:nvSpPr>
          <p:cNvPr id="87" name="Oval 8"/>
          <p:cNvSpPr>
            <a:spLocks noChangeArrowheads="1"/>
          </p:cNvSpPr>
          <p:nvPr/>
        </p:nvSpPr>
        <p:spPr bwMode="auto">
          <a:xfrm>
            <a:off x="2695575" y="3968750"/>
            <a:ext cx="1663700" cy="719138"/>
          </a:xfrm>
          <a:prstGeom prst="ellipse">
            <a:avLst/>
          </a:prstGeom>
          <a:gradFill rotWithShape="0">
            <a:gsLst>
              <a:gs pos="0">
                <a:srgbClr val="EEDCEE"/>
              </a:gs>
              <a:gs pos="100000">
                <a:schemeClr val="folHlink"/>
              </a:gs>
            </a:gsLst>
            <a:path path="shape">
              <a:fillToRect l="50000" t="50000" r="50000" b="50000"/>
            </a:path>
          </a:gradFill>
          <a:ln w="9525">
            <a:noFill/>
            <a:round/>
            <a:headEnd/>
            <a:tailEnd/>
          </a:ln>
        </p:spPr>
        <p:txBody>
          <a:bodyPr lIns="0" tIns="50941" rIns="0" bIns="50941" anchor="ctr"/>
          <a:lstStyle/>
          <a:p>
            <a:pPr algn="ctr" defTabSz="1019175" eaLnBrk="0" hangingPunct="0"/>
            <a:r>
              <a:rPr lang="en-US" sz="1100"/>
              <a:t>Capture Customer Data and Measure Results</a:t>
            </a:r>
          </a:p>
        </p:txBody>
      </p:sp>
      <p:sp useBgFill="1">
        <p:nvSpPr>
          <p:cNvPr id="88" name="Oval 9"/>
          <p:cNvSpPr>
            <a:spLocks noChangeArrowheads="1"/>
          </p:cNvSpPr>
          <p:nvPr/>
        </p:nvSpPr>
        <p:spPr bwMode="auto">
          <a:xfrm>
            <a:off x="2614613" y="3908425"/>
            <a:ext cx="1662112" cy="719138"/>
          </a:xfrm>
          <a:prstGeom prst="ellipse">
            <a:avLst/>
          </a:prstGeom>
          <a:ln w="9525">
            <a:noFill/>
            <a:round/>
            <a:headEnd/>
            <a:tailEnd/>
          </a:ln>
        </p:spPr>
        <p:txBody>
          <a:bodyPr wrap="none" lIns="0" tIns="50941" rIns="0" bIns="50941" anchor="ctr"/>
          <a:lstStyle/>
          <a:p>
            <a:pPr algn="ctr" defTabSz="1019175" eaLnBrk="0" hangingPunct="0"/>
            <a:r>
              <a:rPr lang="en-US" sz="1300" b="1" dirty="0"/>
              <a:t>Take Action to </a:t>
            </a:r>
          </a:p>
          <a:p>
            <a:pPr algn="ctr" defTabSz="1019175" eaLnBrk="0" hangingPunct="0"/>
            <a:r>
              <a:rPr lang="en-US" sz="1300" b="1" dirty="0"/>
              <a:t>Enrich Constituent </a:t>
            </a:r>
          </a:p>
          <a:p>
            <a:pPr algn="ctr" defTabSz="1019175" eaLnBrk="0" hangingPunct="0"/>
            <a:r>
              <a:rPr lang="en-US" sz="1300" b="1" dirty="0"/>
              <a:t>Relationship</a:t>
            </a:r>
          </a:p>
        </p:txBody>
      </p:sp>
      <p:sp>
        <p:nvSpPr>
          <p:cNvPr id="89" name="Oval 10"/>
          <p:cNvSpPr>
            <a:spLocks noChangeArrowheads="1"/>
          </p:cNvSpPr>
          <p:nvPr/>
        </p:nvSpPr>
        <p:spPr bwMode="auto">
          <a:xfrm>
            <a:off x="4886325" y="4314825"/>
            <a:ext cx="1662113" cy="719138"/>
          </a:xfrm>
          <a:prstGeom prst="ellipse">
            <a:avLst/>
          </a:prstGeom>
          <a:gradFill rotWithShape="0">
            <a:gsLst>
              <a:gs pos="0">
                <a:srgbClr val="EEDCEE"/>
              </a:gs>
              <a:gs pos="100000">
                <a:schemeClr val="folHlink"/>
              </a:gs>
            </a:gsLst>
            <a:path path="shape">
              <a:fillToRect l="50000" t="50000" r="50000" b="50000"/>
            </a:path>
          </a:gradFill>
          <a:ln w="9525">
            <a:noFill/>
            <a:round/>
            <a:headEnd/>
            <a:tailEnd/>
          </a:ln>
        </p:spPr>
        <p:txBody>
          <a:bodyPr lIns="0" tIns="50941" rIns="0" bIns="50941" anchor="ctr"/>
          <a:lstStyle/>
          <a:p>
            <a:pPr algn="ctr" defTabSz="1019175" eaLnBrk="0" hangingPunct="0"/>
            <a:r>
              <a:rPr lang="en-US" sz="1100"/>
              <a:t>Capture Customer Data and Measure Results</a:t>
            </a:r>
          </a:p>
        </p:txBody>
      </p:sp>
      <p:sp useBgFill="1">
        <p:nvSpPr>
          <p:cNvPr id="90" name="Oval 11"/>
          <p:cNvSpPr>
            <a:spLocks noChangeArrowheads="1"/>
          </p:cNvSpPr>
          <p:nvPr/>
        </p:nvSpPr>
        <p:spPr bwMode="auto">
          <a:xfrm>
            <a:off x="4803775" y="4252913"/>
            <a:ext cx="1662113" cy="720725"/>
          </a:xfrm>
          <a:prstGeom prst="ellipse">
            <a:avLst/>
          </a:prstGeom>
          <a:ln w="9525">
            <a:noFill/>
            <a:round/>
            <a:headEnd/>
            <a:tailEnd/>
          </a:ln>
        </p:spPr>
        <p:txBody>
          <a:bodyPr wrap="none" lIns="0" tIns="50941" rIns="0" bIns="50941" anchor="ctr"/>
          <a:lstStyle/>
          <a:p>
            <a:pPr algn="ctr" defTabSz="1019175" eaLnBrk="0" hangingPunct="0"/>
            <a:r>
              <a:rPr lang="en-US" sz="1300" b="1" dirty="0"/>
              <a:t>Build Strategy </a:t>
            </a:r>
          </a:p>
          <a:p>
            <a:pPr algn="ctr" defTabSz="1019175" eaLnBrk="0" hangingPunct="0"/>
            <a:r>
              <a:rPr lang="en-US" sz="1300" b="1" dirty="0"/>
              <a:t>to Create</a:t>
            </a:r>
          </a:p>
          <a:p>
            <a:pPr algn="ctr" defTabSz="1019175" eaLnBrk="0" hangingPunct="0"/>
            <a:r>
              <a:rPr lang="en-US" sz="1300" b="1" dirty="0"/>
              <a:t> Constituent Value</a:t>
            </a:r>
          </a:p>
        </p:txBody>
      </p:sp>
      <p:sp>
        <p:nvSpPr>
          <p:cNvPr id="91" name="Oval 12"/>
          <p:cNvSpPr>
            <a:spLocks noChangeArrowheads="1"/>
          </p:cNvSpPr>
          <p:nvPr/>
        </p:nvSpPr>
        <p:spPr bwMode="auto">
          <a:xfrm>
            <a:off x="5722938" y="2659063"/>
            <a:ext cx="1662112" cy="719137"/>
          </a:xfrm>
          <a:prstGeom prst="ellipse">
            <a:avLst/>
          </a:prstGeom>
          <a:gradFill rotWithShape="0">
            <a:gsLst>
              <a:gs pos="0">
                <a:srgbClr val="EEDCEE"/>
              </a:gs>
              <a:gs pos="100000">
                <a:schemeClr val="folHlink"/>
              </a:gs>
            </a:gsLst>
            <a:path path="shape">
              <a:fillToRect l="50000" t="50000" r="50000" b="50000"/>
            </a:path>
          </a:gradFill>
          <a:ln w="9525">
            <a:noFill/>
            <a:round/>
            <a:headEnd/>
            <a:tailEnd/>
          </a:ln>
        </p:spPr>
        <p:txBody>
          <a:bodyPr lIns="0" tIns="50941" rIns="0" bIns="50941" anchor="ctr"/>
          <a:lstStyle/>
          <a:p>
            <a:pPr algn="ctr" defTabSz="1019175" eaLnBrk="0" hangingPunct="0"/>
            <a:r>
              <a:rPr lang="en-US" sz="1100"/>
              <a:t>Capture Customer Data and Measure Results</a:t>
            </a:r>
          </a:p>
        </p:txBody>
      </p:sp>
      <p:sp>
        <p:nvSpPr>
          <p:cNvPr id="92" name="Oval 13"/>
          <p:cNvSpPr>
            <a:spLocks noChangeArrowheads="1"/>
          </p:cNvSpPr>
          <p:nvPr/>
        </p:nvSpPr>
        <p:spPr bwMode="auto">
          <a:xfrm>
            <a:off x="4522788" y="1258888"/>
            <a:ext cx="1662112" cy="720725"/>
          </a:xfrm>
          <a:prstGeom prst="ellipse">
            <a:avLst/>
          </a:prstGeom>
          <a:gradFill rotWithShape="0">
            <a:gsLst>
              <a:gs pos="0">
                <a:srgbClr val="EEDCEE"/>
              </a:gs>
              <a:gs pos="100000">
                <a:schemeClr val="folHlink"/>
              </a:gs>
            </a:gsLst>
            <a:path path="shape">
              <a:fillToRect l="50000" t="50000" r="50000" b="50000"/>
            </a:path>
          </a:gradFill>
          <a:ln w="9525">
            <a:noFill/>
            <a:round/>
            <a:headEnd/>
            <a:tailEnd/>
          </a:ln>
        </p:spPr>
        <p:txBody>
          <a:bodyPr lIns="0" tIns="50941" rIns="0" bIns="50941" anchor="ctr"/>
          <a:lstStyle/>
          <a:p>
            <a:pPr algn="ctr" defTabSz="1019175" eaLnBrk="0" hangingPunct="0"/>
            <a:r>
              <a:rPr lang="en-US" sz="1100"/>
              <a:t>Capture Customer Data and Measure Results</a:t>
            </a:r>
          </a:p>
        </p:txBody>
      </p:sp>
      <p:sp useBgFill="1">
        <p:nvSpPr>
          <p:cNvPr id="93" name="Oval 14"/>
          <p:cNvSpPr>
            <a:spLocks noChangeArrowheads="1"/>
          </p:cNvSpPr>
          <p:nvPr/>
        </p:nvSpPr>
        <p:spPr bwMode="auto">
          <a:xfrm>
            <a:off x="4359275" y="1184275"/>
            <a:ext cx="1927225" cy="719138"/>
          </a:xfrm>
          <a:prstGeom prst="ellipse">
            <a:avLst/>
          </a:prstGeom>
          <a:ln w="9525">
            <a:noFill/>
            <a:round/>
            <a:headEnd/>
            <a:tailEnd/>
          </a:ln>
        </p:spPr>
        <p:txBody>
          <a:bodyPr lIns="0" tIns="50941" rIns="0" bIns="50941" anchor="ctr"/>
          <a:lstStyle/>
          <a:p>
            <a:pPr algn="ctr" defTabSz="1019175" eaLnBrk="0" hangingPunct="0"/>
            <a:r>
              <a:rPr lang="en-US" sz="1300" b="1" dirty="0"/>
              <a:t>Capture Constituent Data from Various Sources</a:t>
            </a:r>
          </a:p>
        </p:txBody>
      </p:sp>
      <p:sp useBgFill="1">
        <p:nvSpPr>
          <p:cNvPr id="94" name="Oval 15"/>
          <p:cNvSpPr>
            <a:spLocks noChangeArrowheads="1"/>
          </p:cNvSpPr>
          <p:nvPr/>
        </p:nvSpPr>
        <p:spPr bwMode="auto">
          <a:xfrm>
            <a:off x="5640388" y="2598738"/>
            <a:ext cx="1652587" cy="719137"/>
          </a:xfrm>
          <a:prstGeom prst="ellipse">
            <a:avLst/>
          </a:prstGeom>
          <a:ln w="9525">
            <a:noFill/>
            <a:round/>
            <a:headEnd/>
            <a:tailEnd/>
          </a:ln>
        </p:spPr>
        <p:txBody>
          <a:bodyPr lIns="0" tIns="50941" rIns="0" bIns="50941" anchor="ctr"/>
          <a:lstStyle/>
          <a:p>
            <a:pPr algn="ctr" defTabSz="1019175" eaLnBrk="0" hangingPunct="0"/>
            <a:r>
              <a:rPr lang="en-US" sz="1300" b="1"/>
              <a:t>Store Data, Mine and Assess Info </a:t>
            </a:r>
          </a:p>
        </p:txBody>
      </p:sp>
      <p:sp>
        <p:nvSpPr>
          <p:cNvPr id="95" name="Text Box 16"/>
          <p:cNvSpPr txBox="1">
            <a:spLocks noChangeArrowheads="1"/>
          </p:cNvSpPr>
          <p:nvPr/>
        </p:nvSpPr>
        <p:spPr bwMode="auto">
          <a:xfrm>
            <a:off x="3940175" y="3022600"/>
            <a:ext cx="1741488" cy="449263"/>
          </a:xfrm>
          <a:prstGeom prst="rect">
            <a:avLst/>
          </a:prstGeom>
          <a:noFill/>
          <a:ln w="9525">
            <a:noFill/>
            <a:miter lim="800000"/>
            <a:headEnd/>
            <a:tailEnd/>
          </a:ln>
        </p:spPr>
        <p:txBody>
          <a:bodyPr lIns="101882" tIns="50941" rIns="101882" bIns="50941">
            <a:spAutoFit/>
          </a:bodyPr>
          <a:lstStyle/>
          <a:p>
            <a:pPr algn="ctr" defTabSz="1019175" eaLnBrk="0" hangingPunct="0">
              <a:defRPr/>
            </a:pPr>
            <a:r>
              <a:rPr lang="en-US" sz="2200" b="1" dirty="0">
                <a:solidFill>
                  <a:schemeClr val="bg1"/>
                </a:solidFill>
                <a:effectDag name="">
                  <a:cont type="tree" name="">
                    <a:effect ref="fillLine"/>
                    <a:outerShdw dist="38100" dir="13500000" algn="br">
                      <a:srgbClr val="FFFFFF"/>
                    </a:outerShdw>
                  </a:cont>
                  <a:cont type="tree" name="">
                    <a:effect ref="fillLine"/>
                    <a:outerShdw dist="38100" dir="2700000" algn="tl">
                      <a:srgbClr val="999999"/>
                    </a:outerShdw>
                  </a:cont>
                  <a:effect ref="fillLine"/>
                </a:effectDag>
              </a:rPr>
              <a:t>MISSION</a:t>
            </a:r>
          </a:p>
        </p:txBody>
      </p:sp>
      <p:sp>
        <p:nvSpPr>
          <p:cNvPr id="96" name="Line 17"/>
          <p:cNvSpPr>
            <a:spLocks noChangeShapeType="1"/>
          </p:cNvSpPr>
          <p:nvPr/>
        </p:nvSpPr>
        <p:spPr bwMode="auto">
          <a:xfrm rot="3645628">
            <a:off x="6087269" y="2515394"/>
            <a:ext cx="279400" cy="1588"/>
          </a:xfrm>
          <a:prstGeom prst="line">
            <a:avLst/>
          </a:prstGeom>
          <a:noFill/>
          <a:ln w="76200">
            <a:solidFill>
              <a:schemeClr val="tx1"/>
            </a:solidFill>
            <a:round/>
            <a:headEnd/>
            <a:tailEnd type="stealth" w="lg" len="lg"/>
          </a:ln>
        </p:spPr>
        <p:txBody>
          <a:bodyPr wrap="none" anchor="ctr"/>
          <a:lstStyle/>
          <a:p>
            <a:endParaRPr lang="en-US"/>
          </a:p>
        </p:txBody>
      </p:sp>
      <p:sp>
        <p:nvSpPr>
          <p:cNvPr id="97" name="Line 18"/>
          <p:cNvSpPr>
            <a:spLocks noChangeShapeType="1"/>
          </p:cNvSpPr>
          <p:nvPr/>
        </p:nvSpPr>
        <p:spPr bwMode="auto">
          <a:xfrm rot="-1171352">
            <a:off x="4313238" y="1616075"/>
            <a:ext cx="271462" cy="1588"/>
          </a:xfrm>
          <a:prstGeom prst="line">
            <a:avLst/>
          </a:prstGeom>
          <a:noFill/>
          <a:ln w="76200">
            <a:solidFill>
              <a:schemeClr val="tx1"/>
            </a:solidFill>
            <a:round/>
            <a:headEnd/>
            <a:tailEnd type="stealth" w="lg" len="lg"/>
          </a:ln>
        </p:spPr>
        <p:txBody>
          <a:bodyPr wrap="none" anchor="ctr"/>
          <a:lstStyle/>
          <a:p>
            <a:endParaRPr lang="en-US"/>
          </a:p>
        </p:txBody>
      </p:sp>
      <p:sp>
        <p:nvSpPr>
          <p:cNvPr id="98" name="Line 19"/>
          <p:cNvSpPr>
            <a:spLocks noChangeShapeType="1"/>
          </p:cNvSpPr>
          <p:nvPr/>
        </p:nvSpPr>
        <p:spPr bwMode="auto">
          <a:xfrm rot="7393671">
            <a:off x="5907882" y="4228306"/>
            <a:ext cx="279400" cy="1587"/>
          </a:xfrm>
          <a:prstGeom prst="line">
            <a:avLst/>
          </a:prstGeom>
          <a:noFill/>
          <a:ln w="76200">
            <a:solidFill>
              <a:schemeClr val="tx1"/>
            </a:solidFill>
            <a:round/>
            <a:headEnd/>
            <a:tailEnd type="stealth" w="lg" len="lg"/>
          </a:ln>
        </p:spPr>
        <p:txBody>
          <a:bodyPr wrap="none" anchor="ctr"/>
          <a:lstStyle/>
          <a:p>
            <a:endParaRPr lang="en-US"/>
          </a:p>
        </p:txBody>
      </p:sp>
      <p:sp>
        <p:nvSpPr>
          <p:cNvPr id="99" name="Line 20"/>
          <p:cNvSpPr>
            <a:spLocks noChangeShapeType="1"/>
          </p:cNvSpPr>
          <p:nvPr/>
        </p:nvSpPr>
        <p:spPr bwMode="auto">
          <a:xfrm rot="-5068818">
            <a:off x="3078957" y="2975769"/>
            <a:ext cx="279400" cy="1587"/>
          </a:xfrm>
          <a:prstGeom prst="line">
            <a:avLst/>
          </a:prstGeom>
          <a:noFill/>
          <a:ln w="76200">
            <a:solidFill>
              <a:schemeClr val="tx1"/>
            </a:solidFill>
            <a:round/>
            <a:headEnd/>
            <a:tailEnd type="stealth" w="lg" len="lg"/>
          </a:ln>
        </p:spPr>
        <p:txBody>
          <a:bodyPr wrap="none" anchor="ctr"/>
          <a:lstStyle/>
          <a:p>
            <a:endParaRPr lang="en-US"/>
          </a:p>
        </p:txBody>
      </p:sp>
      <p:sp>
        <p:nvSpPr>
          <p:cNvPr id="100" name="Line 21"/>
          <p:cNvSpPr>
            <a:spLocks noChangeShapeType="1"/>
          </p:cNvSpPr>
          <p:nvPr/>
        </p:nvSpPr>
        <p:spPr bwMode="auto">
          <a:xfrm rot="-9245609">
            <a:off x="3736975" y="4719638"/>
            <a:ext cx="271463" cy="1587"/>
          </a:xfrm>
          <a:prstGeom prst="line">
            <a:avLst/>
          </a:prstGeom>
          <a:noFill/>
          <a:ln w="76200">
            <a:solidFill>
              <a:schemeClr val="tx1"/>
            </a:solidFill>
            <a:round/>
            <a:headEnd/>
            <a:tailEnd type="stealth" w="lg" len="lg"/>
          </a:ln>
        </p:spPr>
        <p:txBody>
          <a:bodyPr wrap="none" anchor="ctr"/>
          <a:lstStyle/>
          <a:p>
            <a:endParaRPr lang="en-US"/>
          </a:p>
        </p:txBody>
      </p:sp>
      <p:sp>
        <p:nvSpPr>
          <p:cNvPr id="101" name="Text Box 22"/>
          <p:cNvSpPr txBox="1">
            <a:spLocks noChangeArrowheads="1"/>
          </p:cNvSpPr>
          <p:nvPr/>
        </p:nvSpPr>
        <p:spPr bwMode="auto">
          <a:xfrm>
            <a:off x="1239837" y="6667500"/>
            <a:ext cx="8377237" cy="410654"/>
          </a:xfrm>
          <a:prstGeom prst="rect">
            <a:avLst/>
          </a:prstGeom>
          <a:solidFill>
            <a:srgbClr val="FCFEB9"/>
          </a:solidFill>
          <a:ln w="9525">
            <a:noFill/>
            <a:miter lim="800000"/>
            <a:headEnd/>
            <a:tailEnd/>
          </a:ln>
          <a:effectLst>
            <a:outerShdw dist="35921" dir="2700000" algn="ctr" rotWithShape="0">
              <a:schemeClr val="bg2"/>
            </a:outerShdw>
          </a:effectLst>
        </p:spPr>
        <p:txBody>
          <a:bodyPr wrap="square" lIns="101882" tIns="50941" rIns="101882" bIns="50941">
            <a:spAutoFit/>
          </a:bodyPr>
          <a:lstStyle/>
          <a:p>
            <a:pPr algn="ctr" defTabSz="1019175" eaLnBrk="0" hangingPunct="0">
              <a:defRPr/>
            </a:pPr>
            <a:r>
              <a:rPr lang="en-US" b="1" i="1" dirty="0">
                <a:solidFill>
                  <a:srgbClr val="1F9A3D"/>
                </a:solidFill>
              </a:rPr>
              <a:t>Relationship Management is an ongoing, dynamic learning process</a:t>
            </a:r>
            <a:r>
              <a:rPr lang="en-US" b="1" i="1" dirty="0"/>
              <a:t> </a:t>
            </a:r>
          </a:p>
        </p:txBody>
      </p:sp>
      <p:sp>
        <p:nvSpPr>
          <p:cNvPr id="102" name="Text Box 25"/>
          <p:cNvSpPr txBox="1">
            <a:spLocks noChangeArrowheads="1"/>
          </p:cNvSpPr>
          <p:nvPr/>
        </p:nvSpPr>
        <p:spPr bwMode="auto">
          <a:xfrm>
            <a:off x="6873875" y="1727200"/>
            <a:ext cx="1927225" cy="381000"/>
          </a:xfrm>
          <a:prstGeom prst="rect">
            <a:avLst/>
          </a:prstGeom>
          <a:noFill/>
          <a:ln w="9525">
            <a:noFill/>
            <a:miter lim="800000"/>
            <a:headEnd/>
            <a:tailEnd/>
          </a:ln>
        </p:spPr>
        <p:txBody>
          <a:bodyPr lIns="101882" tIns="50941" rIns="101882" bIns="50941">
            <a:spAutoFit/>
          </a:bodyPr>
          <a:lstStyle/>
          <a:p>
            <a:pPr defTabSz="1019175"/>
            <a:r>
              <a:rPr lang="en-US" sz="1800" b="1"/>
              <a:t>Identification</a:t>
            </a:r>
          </a:p>
        </p:txBody>
      </p:sp>
      <p:sp>
        <p:nvSpPr>
          <p:cNvPr id="103" name="Text Box 26"/>
          <p:cNvSpPr txBox="1">
            <a:spLocks noChangeArrowheads="1"/>
          </p:cNvSpPr>
          <p:nvPr/>
        </p:nvSpPr>
        <p:spPr bwMode="auto">
          <a:xfrm>
            <a:off x="7023100" y="3841750"/>
            <a:ext cx="1358900" cy="381000"/>
          </a:xfrm>
          <a:prstGeom prst="rect">
            <a:avLst/>
          </a:prstGeom>
          <a:noFill/>
          <a:ln w="9525">
            <a:noFill/>
            <a:miter lim="800000"/>
            <a:headEnd/>
            <a:tailEnd/>
          </a:ln>
        </p:spPr>
        <p:txBody>
          <a:bodyPr lIns="101882" tIns="50941" rIns="101882" bIns="50941">
            <a:spAutoFit/>
          </a:bodyPr>
          <a:lstStyle/>
          <a:p>
            <a:pPr defTabSz="1019175"/>
            <a:r>
              <a:rPr lang="en-US" sz="1800" b="1"/>
              <a:t>Discovery</a:t>
            </a:r>
          </a:p>
        </p:txBody>
      </p:sp>
      <p:sp>
        <p:nvSpPr>
          <p:cNvPr id="104" name="Text Box 27"/>
          <p:cNvSpPr txBox="1">
            <a:spLocks noChangeArrowheads="1"/>
          </p:cNvSpPr>
          <p:nvPr/>
        </p:nvSpPr>
        <p:spPr bwMode="auto">
          <a:xfrm>
            <a:off x="3251200" y="5335588"/>
            <a:ext cx="1358900" cy="382587"/>
          </a:xfrm>
          <a:prstGeom prst="rect">
            <a:avLst/>
          </a:prstGeom>
          <a:noFill/>
          <a:ln w="9525">
            <a:noFill/>
            <a:miter lim="800000"/>
            <a:headEnd/>
            <a:tailEnd/>
          </a:ln>
        </p:spPr>
        <p:txBody>
          <a:bodyPr wrap="none" lIns="101882" tIns="50941" rIns="101882" bIns="50941">
            <a:spAutoFit/>
          </a:bodyPr>
          <a:lstStyle/>
          <a:p>
            <a:pPr defTabSz="1019175"/>
            <a:r>
              <a:rPr lang="en-US" sz="1800" b="1"/>
              <a:t>Cultivation</a:t>
            </a:r>
          </a:p>
        </p:txBody>
      </p:sp>
      <p:sp>
        <p:nvSpPr>
          <p:cNvPr id="105" name="Text Box 28"/>
          <p:cNvSpPr txBox="1">
            <a:spLocks noChangeArrowheads="1"/>
          </p:cNvSpPr>
          <p:nvPr/>
        </p:nvSpPr>
        <p:spPr bwMode="auto">
          <a:xfrm>
            <a:off x="1239838" y="3263900"/>
            <a:ext cx="1409700" cy="381000"/>
          </a:xfrm>
          <a:prstGeom prst="rect">
            <a:avLst/>
          </a:prstGeom>
          <a:noFill/>
          <a:ln w="9525">
            <a:noFill/>
            <a:miter lim="800000"/>
            <a:headEnd/>
            <a:tailEnd/>
          </a:ln>
        </p:spPr>
        <p:txBody>
          <a:bodyPr wrap="none" lIns="101882" tIns="50941" rIns="101882" bIns="50941">
            <a:spAutoFit/>
          </a:bodyPr>
          <a:lstStyle/>
          <a:p>
            <a:pPr defTabSz="1019175"/>
            <a:r>
              <a:rPr lang="en-US" sz="1800" b="1" dirty="0"/>
              <a:t>Solicitation</a:t>
            </a:r>
          </a:p>
        </p:txBody>
      </p:sp>
      <p:sp>
        <p:nvSpPr>
          <p:cNvPr id="106" name="Text Box 29"/>
          <p:cNvSpPr txBox="1">
            <a:spLocks noChangeArrowheads="1"/>
          </p:cNvSpPr>
          <p:nvPr/>
        </p:nvSpPr>
        <p:spPr bwMode="auto">
          <a:xfrm>
            <a:off x="1676400" y="1381125"/>
            <a:ext cx="1609725" cy="382588"/>
          </a:xfrm>
          <a:prstGeom prst="rect">
            <a:avLst/>
          </a:prstGeom>
          <a:noFill/>
          <a:ln w="9525">
            <a:noFill/>
            <a:miter lim="800000"/>
            <a:headEnd/>
            <a:tailEnd/>
          </a:ln>
        </p:spPr>
        <p:txBody>
          <a:bodyPr lIns="101882" tIns="50941" rIns="101882" bIns="50941">
            <a:spAutoFit/>
          </a:bodyPr>
          <a:lstStyle/>
          <a:p>
            <a:pPr defTabSz="1019175"/>
            <a:r>
              <a:rPr lang="en-US" sz="1800" b="1" dirty="0"/>
              <a:t>Stewardship</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p:cNvSpPr>
            <a:spLocks noGrp="1"/>
          </p:cNvSpPr>
          <p:nvPr>
            <p:ph type="title"/>
          </p:nvPr>
        </p:nvSpPr>
        <p:spPr bwMode="auto">
          <a:noFill/>
          <a:ln>
            <a:miter lim="800000"/>
            <a:headEnd/>
            <a:tailEnd/>
          </a:ln>
        </p:spPr>
        <p:txBody>
          <a:bodyPr vert="horz" wrap="square" numCol="1" anchor="t" anchorCtr="0" compatLnSpc="1">
            <a:prstTxWarp prst="textNoShape">
              <a:avLst/>
            </a:prstTxWarp>
          </a:bodyPr>
          <a:lstStyle/>
          <a:p>
            <a:pPr algn="l"/>
            <a:r>
              <a:rPr lang="en-US" sz="2800" i="1" dirty="0" smtClean="0"/>
              <a:t>Board Members’ Role:</a:t>
            </a:r>
            <a:br>
              <a:rPr lang="en-US" sz="2800" i="1" dirty="0" smtClean="0"/>
            </a:br>
            <a:r>
              <a:rPr lang="en-US" sz="4000" dirty="0" smtClean="0"/>
              <a:t>Identification &amp; Qualification</a:t>
            </a:r>
          </a:p>
        </p:txBody>
      </p:sp>
      <p:pic>
        <p:nvPicPr>
          <p:cNvPr id="15" name="Content Placeholder 3" descr="map_of_usa_50_states21.gif"/>
          <p:cNvPicPr>
            <a:picLocks noGrp="1" noChangeAspect="1"/>
          </p:cNvPicPr>
          <p:nvPr>
            <p:ph idx="4294967295"/>
          </p:nvPr>
        </p:nvPicPr>
        <p:blipFill>
          <a:blip r:embed="rId3" cstate="email"/>
          <a:srcRect/>
          <a:stretch>
            <a:fillRect/>
          </a:stretch>
        </p:blipFill>
        <p:spPr bwMode="auto">
          <a:xfrm>
            <a:off x="1600200" y="1804988"/>
            <a:ext cx="7080250" cy="5486400"/>
          </a:xfrm>
          <a:prstGeom prst="rect">
            <a:avLst/>
          </a:prstGeom>
          <a:noFill/>
          <a:ln>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259080" y="533400"/>
            <a:ext cx="7105342" cy="914400"/>
          </a:xfrm>
        </p:spPr>
        <p:txBody>
          <a:bodyPr/>
          <a:lstStyle/>
          <a:p>
            <a:r>
              <a:rPr lang="en-US" sz="3200" dirty="0" smtClean="0"/>
              <a:t>Board Members’ Role: </a:t>
            </a:r>
            <a:br>
              <a:rPr lang="en-US" sz="3200" dirty="0" smtClean="0"/>
            </a:br>
            <a:r>
              <a:rPr lang="en-US" dirty="0" smtClean="0"/>
              <a:t>Discovery Conversations</a:t>
            </a:r>
            <a:endParaRPr lang="en-US" dirty="0"/>
          </a:p>
        </p:txBody>
      </p:sp>
      <p:pic>
        <p:nvPicPr>
          <p:cNvPr id="14" name="Content Placeholder 5" descr="magnifying-glass.jpg"/>
          <p:cNvPicPr>
            <a:picLocks noGrp="1" noChangeAspect="1"/>
          </p:cNvPicPr>
          <p:nvPr>
            <p:ph idx="4294967295"/>
          </p:nvPr>
        </p:nvPicPr>
        <p:blipFill>
          <a:blip r:embed="rId3" cstate="email"/>
          <a:srcRect r="40370" b="30668"/>
          <a:stretch>
            <a:fillRect/>
          </a:stretch>
        </p:blipFill>
        <p:spPr bwMode="auto">
          <a:xfrm>
            <a:off x="2884817" y="2409092"/>
            <a:ext cx="6227442" cy="4818185"/>
          </a:xfrm>
          <a:prstGeom prst="rect">
            <a:avLst/>
          </a:prstGeom>
          <a:noFill/>
          <a:ln>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493385" y="3383280"/>
            <a:ext cx="7105342" cy="914400"/>
          </a:xfrm>
        </p:spPr>
        <p:txBody>
          <a:bodyPr/>
          <a:lstStyle/>
          <a:p>
            <a:r>
              <a:rPr lang="en-US" smtClean="0"/>
              <a:t>Discovery Visit Exercise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03496" y="286608"/>
            <a:ext cx="7577463" cy="1469040"/>
          </a:xfrm>
        </p:spPr>
        <p:txBody>
          <a:bodyPr/>
          <a:lstStyle/>
          <a:p>
            <a:r>
              <a:rPr lang="en-US" sz="3200" i="1" dirty="0" smtClean="0"/>
              <a:t>Board Members’ Role:</a:t>
            </a:r>
            <a:br>
              <a:rPr lang="en-US" sz="3200" i="1" dirty="0" smtClean="0"/>
            </a:br>
            <a:r>
              <a:rPr lang="en-US" sz="3200" dirty="0" smtClean="0"/>
              <a:t>Cultivation of Donors and Prospects</a:t>
            </a:r>
            <a:endParaRPr lang="en-US" sz="3200" dirty="0"/>
          </a:p>
        </p:txBody>
      </p:sp>
      <p:pic>
        <p:nvPicPr>
          <p:cNvPr id="6" name="Content Placeholder 7" descr="cultivation.jpg"/>
          <p:cNvPicPr>
            <a:picLocks noChangeAspect="1"/>
          </p:cNvPicPr>
          <p:nvPr/>
        </p:nvPicPr>
        <p:blipFill>
          <a:blip r:embed="rId3" cstate="email"/>
          <a:srcRect/>
          <a:stretch>
            <a:fillRect/>
          </a:stretch>
        </p:blipFill>
        <p:spPr bwMode="auto">
          <a:xfrm>
            <a:off x="1530096" y="1755648"/>
            <a:ext cx="7354888" cy="5437188"/>
          </a:xfrm>
          <a:prstGeom prst="rect">
            <a:avLst/>
          </a:prstGeom>
          <a:noFill/>
          <a:ln>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z="3200" i="1" dirty="0" smtClean="0"/>
              <a:t>Board Members’ Role:</a:t>
            </a:r>
            <a:r>
              <a:rPr lang="en-US" dirty="0" smtClean="0"/>
              <a:t/>
            </a:r>
            <a:br>
              <a:rPr lang="en-US" dirty="0" smtClean="0"/>
            </a:br>
            <a:r>
              <a:rPr lang="en-US" sz="4200" dirty="0" smtClean="0"/>
              <a:t>Solicitation “The Ask</a:t>
            </a:r>
            <a:r>
              <a:rPr lang="en-US" dirty="0" smtClean="0"/>
              <a:t>”</a:t>
            </a:r>
            <a:endParaRPr lang="en-US" dirty="0"/>
          </a:p>
        </p:txBody>
      </p:sp>
      <p:pic>
        <p:nvPicPr>
          <p:cNvPr id="6" name="Content Placeholder 4" descr="picking-fruit-300x199.jpg"/>
          <p:cNvPicPr>
            <a:picLocks noChangeAspect="1"/>
          </p:cNvPicPr>
          <p:nvPr/>
        </p:nvPicPr>
        <p:blipFill>
          <a:blip r:embed="rId3" cstate="email"/>
          <a:srcRect/>
          <a:stretch>
            <a:fillRect/>
          </a:stretch>
        </p:blipFill>
        <p:spPr bwMode="auto">
          <a:xfrm>
            <a:off x="1295400" y="2057400"/>
            <a:ext cx="7443788" cy="4937125"/>
          </a:xfrm>
          <a:prstGeom prst="rect">
            <a:avLst/>
          </a:prstGeom>
          <a:noFill/>
          <a:ln>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4200" dirty="0" smtClean="0"/>
              <a:t>What we’ll cover</a:t>
            </a:r>
            <a:endParaRPr lang="en-US" sz="4200" dirty="0"/>
          </a:p>
        </p:txBody>
      </p:sp>
      <p:sp>
        <p:nvSpPr>
          <p:cNvPr id="5" name="Content Placeholder 4"/>
          <p:cNvSpPr>
            <a:spLocks noGrp="1"/>
          </p:cNvSpPr>
          <p:nvPr>
            <p:ph idx="14"/>
          </p:nvPr>
        </p:nvSpPr>
        <p:spPr>
          <a:xfrm>
            <a:off x="1968182" y="2834640"/>
            <a:ext cx="6702787" cy="3923329"/>
          </a:xfrm>
        </p:spPr>
        <p:txBody>
          <a:bodyPr>
            <a:normAutofit/>
          </a:bodyPr>
          <a:lstStyle/>
          <a:p>
            <a:endParaRPr lang="en-US" sz="3500" dirty="0" smtClean="0"/>
          </a:p>
          <a:p>
            <a:pPr marL="457200" indent="-457200">
              <a:buAutoNum type="arabicPeriod"/>
            </a:pPr>
            <a:r>
              <a:rPr lang="en-US" sz="3500" dirty="0" smtClean="0"/>
              <a:t>Culture of Philanthropy</a:t>
            </a:r>
          </a:p>
          <a:p>
            <a:pPr marL="457200" indent="-457200">
              <a:buAutoNum type="arabicPeriod"/>
            </a:pPr>
            <a:r>
              <a:rPr lang="en-US" sz="3500" dirty="0" smtClean="0"/>
              <a:t>Your Role</a:t>
            </a:r>
          </a:p>
          <a:p>
            <a:pPr marL="457200" indent="-457200">
              <a:buAutoNum type="arabicPeriod"/>
            </a:pPr>
            <a:r>
              <a:rPr lang="en-US" sz="3500" dirty="0" smtClean="0"/>
              <a:t>Interactive Exercises</a:t>
            </a:r>
          </a:p>
          <a:p>
            <a:endParaRPr lang="en-US" sz="35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438521" y="3218688"/>
            <a:ext cx="7105342" cy="914400"/>
          </a:xfrm>
        </p:spPr>
        <p:txBody>
          <a:bodyPr/>
          <a:lstStyle/>
          <a:p>
            <a:pPr algn="ctr"/>
            <a:r>
              <a:rPr lang="en-US" dirty="0" smtClean="0"/>
              <a:t>Major Gift Ask</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22368" y="393288"/>
            <a:ext cx="7732911" cy="914400"/>
          </a:xfrm>
        </p:spPr>
        <p:txBody>
          <a:bodyPr/>
          <a:lstStyle/>
          <a:p>
            <a:r>
              <a:rPr lang="en-US" sz="3200" i="1" dirty="0" smtClean="0"/>
              <a:t>Board Members’ Role:</a:t>
            </a:r>
            <a:r>
              <a:rPr lang="en-US" sz="3600" dirty="0" smtClean="0"/>
              <a:t/>
            </a:r>
            <a:br>
              <a:rPr lang="en-US" sz="3600" dirty="0" smtClean="0"/>
            </a:br>
            <a:r>
              <a:rPr lang="en-US" sz="3200" dirty="0" smtClean="0"/>
              <a:t>Stewardship of Donor Relationships</a:t>
            </a:r>
            <a:endParaRPr lang="en-US" sz="3200" dirty="0"/>
          </a:p>
        </p:txBody>
      </p:sp>
      <p:pic>
        <p:nvPicPr>
          <p:cNvPr id="6" name="Content Placeholder 6" descr="group-hug.jpg"/>
          <p:cNvPicPr>
            <a:picLocks noChangeAspect="1"/>
          </p:cNvPicPr>
          <p:nvPr/>
        </p:nvPicPr>
        <p:blipFill>
          <a:blip r:embed="rId3" cstate="email"/>
          <a:srcRect/>
          <a:stretch>
            <a:fillRect/>
          </a:stretch>
        </p:blipFill>
        <p:spPr bwMode="auto">
          <a:xfrm>
            <a:off x="1600200" y="2133600"/>
            <a:ext cx="7072313" cy="4541838"/>
          </a:xfrm>
          <a:prstGeom prst="rect">
            <a:avLst/>
          </a:prstGeom>
          <a:noFill/>
          <a:ln>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47471" y="393288"/>
            <a:ext cx="7105342" cy="914400"/>
          </a:xfrm>
        </p:spPr>
        <p:txBody>
          <a:bodyPr/>
          <a:lstStyle/>
          <a:p>
            <a:r>
              <a:rPr lang="en-US" sz="4200" dirty="0" smtClean="0"/>
              <a:t>Stewardship 411</a:t>
            </a:r>
            <a:endParaRPr lang="en-US" sz="4200" dirty="0"/>
          </a:p>
        </p:txBody>
      </p:sp>
      <p:sp>
        <p:nvSpPr>
          <p:cNvPr id="6" name="Rectangle 5"/>
          <p:cNvSpPr/>
          <p:nvPr/>
        </p:nvSpPr>
        <p:spPr>
          <a:xfrm>
            <a:off x="530351" y="2103120"/>
            <a:ext cx="8942833" cy="3690177"/>
          </a:xfrm>
          <a:prstGeom prst="rect">
            <a:avLst/>
          </a:prstGeom>
        </p:spPr>
        <p:txBody>
          <a:bodyPr wrap="square">
            <a:spAutoFit/>
          </a:bodyPr>
          <a:lstStyle/>
          <a:p>
            <a:pPr>
              <a:lnSpc>
                <a:spcPct val="200000"/>
              </a:lnSpc>
              <a:buFont typeface="Arial" pitchFamily="34" charset="0"/>
              <a:buChar char="•"/>
            </a:pPr>
            <a:r>
              <a:rPr lang="en-US" dirty="0" smtClean="0">
                <a:latin typeface="Arial" pitchFamily="34" charset="0"/>
                <a:cs typeface="Arial" pitchFamily="34" charset="0"/>
              </a:rPr>
              <a:t> Acknowledge gifts (tax letter)</a:t>
            </a:r>
          </a:p>
          <a:p>
            <a:pPr>
              <a:lnSpc>
                <a:spcPct val="200000"/>
              </a:lnSpc>
              <a:buFont typeface="Arial" pitchFamily="34" charset="0"/>
              <a:buChar char="•"/>
            </a:pPr>
            <a:r>
              <a:rPr lang="en-US" dirty="0" smtClean="0">
                <a:latin typeface="Arial" pitchFamily="34" charset="0"/>
                <a:cs typeface="Arial" pitchFamily="34" charset="0"/>
              </a:rPr>
              <a:t>Thank donors</a:t>
            </a:r>
          </a:p>
          <a:p>
            <a:pPr>
              <a:lnSpc>
                <a:spcPct val="200000"/>
              </a:lnSpc>
              <a:buFont typeface="Arial" pitchFamily="34" charset="0"/>
              <a:buChar char="•"/>
            </a:pPr>
            <a:r>
              <a:rPr lang="en-US" dirty="0" smtClean="0">
                <a:latin typeface="Arial" pitchFamily="34" charset="0"/>
                <a:cs typeface="Arial" pitchFamily="34" charset="0"/>
              </a:rPr>
              <a:t>Let donors know the money was used for the purpose it was given</a:t>
            </a:r>
          </a:p>
          <a:p>
            <a:pPr>
              <a:lnSpc>
                <a:spcPct val="200000"/>
              </a:lnSpc>
              <a:buFont typeface="Arial" pitchFamily="34" charset="0"/>
              <a:buChar char="•"/>
            </a:pPr>
            <a:r>
              <a:rPr lang="en-US" dirty="0" smtClean="0">
                <a:latin typeface="Arial" pitchFamily="34" charset="0"/>
                <a:cs typeface="Arial" pitchFamily="34" charset="0"/>
              </a:rPr>
              <a:t>Share the</a:t>
            </a:r>
            <a:r>
              <a:rPr lang="en-US" b="1" dirty="0" smtClean="0">
                <a:latin typeface="Arial" pitchFamily="34" charset="0"/>
                <a:cs typeface="Arial" pitchFamily="34" charset="0"/>
              </a:rPr>
              <a:t> IMPACT </a:t>
            </a:r>
            <a:r>
              <a:rPr lang="en-US" dirty="0" smtClean="0">
                <a:latin typeface="Arial" pitchFamily="34" charset="0"/>
                <a:cs typeface="Arial" pitchFamily="34" charset="0"/>
              </a:rPr>
              <a:t>of their gift</a:t>
            </a:r>
          </a:p>
          <a:p>
            <a:pPr>
              <a:lnSpc>
                <a:spcPct val="200000"/>
              </a:lnSpc>
              <a:buFont typeface="Arial" pitchFamily="34" charset="0"/>
              <a:buChar char="•"/>
            </a:pPr>
            <a:r>
              <a:rPr lang="en-US" dirty="0" smtClean="0">
                <a:latin typeface="Arial" pitchFamily="34" charset="0"/>
                <a:cs typeface="Arial" pitchFamily="34" charset="0"/>
              </a:rPr>
              <a:t>Continue thanking and stewarding the donor for their gift and begin to cultivate for their next gift</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3496" y="286608"/>
            <a:ext cx="7775907" cy="914400"/>
          </a:xfrm>
        </p:spPr>
        <p:txBody>
          <a:bodyPr/>
          <a:lstStyle/>
          <a:p>
            <a:pPr lvl="0"/>
            <a:r>
              <a:rPr lang="en-US" sz="4200" dirty="0" smtClean="0"/>
              <a:t>People Fail to Give Because</a:t>
            </a:r>
            <a:r>
              <a:rPr lang="en-US" sz="4800" dirty="0" smtClean="0">
                <a:solidFill>
                  <a:prstClr val="black"/>
                </a:solidFill>
              </a:rPr>
              <a:t/>
            </a:r>
            <a:br>
              <a:rPr lang="en-US" sz="4800" dirty="0" smtClean="0">
                <a:solidFill>
                  <a:prstClr val="black"/>
                </a:solidFill>
              </a:rPr>
            </a:br>
            <a:endParaRPr lang="en-US" dirty="0"/>
          </a:p>
        </p:txBody>
      </p:sp>
      <p:sp>
        <p:nvSpPr>
          <p:cNvPr id="7" name="TextBox 6"/>
          <p:cNvSpPr txBox="1"/>
          <p:nvPr/>
        </p:nvSpPr>
        <p:spPr>
          <a:xfrm>
            <a:off x="2626468" y="2256815"/>
            <a:ext cx="5564221" cy="400110"/>
          </a:xfrm>
          <a:prstGeom prst="rect">
            <a:avLst/>
          </a:prstGeom>
          <a:noFill/>
        </p:spPr>
        <p:txBody>
          <a:bodyPr wrap="square" rtlCol="0">
            <a:spAutoFit/>
          </a:bodyPr>
          <a:lstStyle/>
          <a:p>
            <a:endParaRPr lang="en-US" dirty="0"/>
          </a:p>
        </p:txBody>
      </p:sp>
      <p:sp>
        <p:nvSpPr>
          <p:cNvPr id="10" name="Rectangle 9"/>
          <p:cNvSpPr/>
          <p:nvPr/>
        </p:nvSpPr>
        <p:spPr>
          <a:xfrm>
            <a:off x="356259" y="2256815"/>
            <a:ext cx="9565798" cy="3477875"/>
          </a:xfrm>
          <a:prstGeom prst="rect">
            <a:avLst/>
          </a:prstGeom>
        </p:spPr>
        <p:txBody>
          <a:bodyPr wrap="square">
            <a:spAutoFit/>
          </a:bodyPr>
          <a:lstStyle/>
          <a:p>
            <a:pPr lvl="0" defTabSz="914400" eaLnBrk="0" fontAlgn="base" hangingPunct="0">
              <a:spcBef>
                <a:spcPct val="0"/>
              </a:spcBef>
              <a:spcAft>
                <a:spcPct val="0"/>
              </a:spcAft>
              <a:buFont typeface="Arial" pitchFamily="34" charset="0"/>
              <a:buChar char="•"/>
            </a:pPr>
            <a:r>
              <a:rPr lang="en-US" dirty="0" smtClean="0">
                <a:solidFill>
                  <a:prstClr val="black"/>
                </a:solidFill>
                <a:latin typeface="Arial" pitchFamily="34" charset="0"/>
                <a:ea typeface="Calibri" pitchFamily="34" charset="0"/>
                <a:cs typeface="Times New Roman" pitchFamily="18" charset="0"/>
              </a:rPr>
              <a:t>They were never asked</a:t>
            </a:r>
          </a:p>
          <a:p>
            <a:pPr lvl="0" defTabSz="914400" eaLnBrk="0" fontAlgn="base" hangingPunct="0">
              <a:spcBef>
                <a:spcPct val="0"/>
              </a:spcBef>
              <a:spcAft>
                <a:spcPct val="0"/>
              </a:spcAft>
              <a:buFont typeface="Arial" pitchFamily="34" charset="0"/>
              <a:buChar char="•"/>
            </a:pPr>
            <a:endParaRPr lang="en-US" dirty="0" smtClean="0">
              <a:solidFill>
                <a:prstClr val="black"/>
              </a:solidFill>
              <a:latin typeface="Arial" pitchFamily="34" charset="0"/>
            </a:endParaRPr>
          </a:p>
          <a:p>
            <a:pPr lvl="0" defTabSz="914400" eaLnBrk="0" fontAlgn="base" hangingPunct="0">
              <a:spcBef>
                <a:spcPct val="0"/>
              </a:spcBef>
              <a:spcAft>
                <a:spcPct val="0"/>
              </a:spcAft>
              <a:buFont typeface="Arial" pitchFamily="34" charset="0"/>
              <a:buChar char="•"/>
            </a:pPr>
            <a:r>
              <a:rPr lang="en-US" dirty="0" smtClean="0">
                <a:solidFill>
                  <a:prstClr val="black"/>
                </a:solidFill>
                <a:latin typeface="Arial" pitchFamily="34" charset="0"/>
                <a:ea typeface="Calibri" pitchFamily="34" charset="0"/>
                <a:cs typeface="Times New Roman" pitchFamily="18" charset="0"/>
              </a:rPr>
              <a:t>The solicitation came infrequently or was done poorly</a:t>
            </a:r>
          </a:p>
          <a:p>
            <a:pPr lvl="0" defTabSz="914400" eaLnBrk="0" fontAlgn="base" hangingPunct="0">
              <a:spcBef>
                <a:spcPct val="0"/>
              </a:spcBef>
              <a:spcAft>
                <a:spcPct val="0"/>
              </a:spcAft>
              <a:buFont typeface="Arial" pitchFamily="34" charset="0"/>
              <a:buChar char="•"/>
            </a:pPr>
            <a:endParaRPr lang="en-US" dirty="0" smtClean="0">
              <a:solidFill>
                <a:prstClr val="black"/>
              </a:solidFill>
              <a:latin typeface="Arial" pitchFamily="34" charset="0"/>
            </a:endParaRPr>
          </a:p>
          <a:p>
            <a:pPr lvl="0" defTabSz="914400" eaLnBrk="0" fontAlgn="base" hangingPunct="0">
              <a:spcBef>
                <a:spcPct val="0"/>
              </a:spcBef>
              <a:spcAft>
                <a:spcPct val="0"/>
              </a:spcAft>
              <a:buFont typeface="Arial" pitchFamily="34" charset="0"/>
              <a:buChar char="•"/>
            </a:pPr>
            <a:r>
              <a:rPr lang="en-US" dirty="0" smtClean="0">
                <a:solidFill>
                  <a:prstClr val="black"/>
                </a:solidFill>
                <a:latin typeface="Arial" pitchFamily="34" charset="0"/>
                <a:ea typeface="Calibri" pitchFamily="34" charset="0"/>
                <a:cs typeface="Times New Roman" pitchFamily="18" charset="0"/>
              </a:rPr>
              <a:t>Information was lacking about the difference their last gift made</a:t>
            </a:r>
          </a:p>
          <a:p>
            <a:pPr lvl="0" defTabSz="914400" eaLnBrk="0" fontAlgn="base" hangingPunct="0">
              <a:spcBef>
                <a:spcPct val="0"/>
              </a:spcBef>
              <a:spcAft>
                <a:spcPct val="0"/>
              </a:spcAft>
              <a:buFont typeface="Arial" pitchFamily="34" charset="0"/>
              <a:buChar char="•"/>
            </a:pPr>
            <a:endParaRPr lang="en-US" dirty="0" smtClean="0">
              <a:solidFill>
                <a:prstClr val="black"/>
              </a:solidFill>
              <a:latin typeface="Arial" pitchFamily="34" charset="0"/>
            </a:endParaRPr>
          </a:p>
          <a:p>
            <a:pPr lvl="0" defTabSz="914400" eaLnBrk="0" fontAlgn="base" hangingPunct="0">
              <a:spcBef>
                <a:spcPct val="0"/>
              </a:spcBef>
              <a:spcAft>
                <a:spcPct val="0"/>
              </a:spcAft>
              <a:buFont typeface="Arial" pitchFamily="34" charset="0"/>
              <a:buChar char="•"/>
            </a:pPr>
            <a:r>
              <a:rPr lang="en-US" dirty="0" smtClean="0">
                <a:solidFill>
                  <a:prstClr val="black"/>
                </a:solidFill>
                <a:latin typeface="Arial" pitchFamily="34" charset="0"/>
                <a:ea typeface="Calibri" pitchFamily="34" charset="0"/>
                <a:cs typeface="Times New Roman" pitchFamily="18" charset="0"/>
              </a:rPr>
              <a:t>They never felt wanted or needed</a:t>
            </a:r>
          </a:p>
          <a:p>
            <a:pPr lvl="0" defTabSz="914400" eaLnBrk="0" fontAlgn="base" hangingPunct="0">
              <a:spcBef>
                <a:spcPct val="0"/>
              </a:spcBef>
              <a:spcAft>
                <a:spcPct val="0"/>
              </a:spcAft>
              <a:buFontTx/>
              <a:buChar char="•"/>
            </a:pPr>
            <a:endParaRPr lang="en-US" dirty="0" smtClean="0">
              <a:solidFill>
                <a:prstClr val="black"/>
              </a:solidFill>
              <a:latin typeface="Arial" pitchFamily="34" charset="0"/>
            </a:endParaRPr>
          </a:p>
          <a:p>
            <a:pPr lvl="0" defTabSz="914400" eaLnBrk="0" fontAlgn="base" hangingPunct="0">
              <a:spcBef>
                <a:spcPct val="0"/>
              </a:spcBef>
              <a:spcAft>
                <a:spcPct val="0"/>
              </a:spcAft>
              <a:buFont typeface="Arial" pitchFamily="34" charset="0"/>
              <a:buChar char="•"/>
            </a:pPr>
            <a:r>
              <a:rPr lang="en-US" dirty="0" smtClean="0">
                <a:solidFill>
                  <a:prstClr val="black"/>
                </a:solidFill>
                <a:latin typeface="Arial" pitchFamily="34" charset="0"/>
                <a:ea typeface="Calibri" pitchFamily="34" charset="0"/>
                <a:cs typeface="Times New Roman" pitchFamily="18" charset="0"/>
              </a:rPr>
              <a:t>The organization did not ask their opinions or include them in plans or programs</a:t>
            </a:r>
          </a:p>
          <a:p>
            <a:pPr lvl="0" defTabSz="914400" eaLnBrk="0" fontAlgn="base" hangingPunct="0">
              <a:spcBef>
                <a:spcPct val="0"/>
              </a:spcBef>
              <a:spcAft>
                <a:spcPct val="0"/>
              </a:spcAft>
              <a:buFontTx/>
              <a:buChar char="•"/>
            </a:pPr>
            <a:endParaRPr lang="en-US" dirty="0" smtClean="0">
              <a:solidFill>
                <a:prstClr val="black"/>
              </a:solidFill>
              <a:latin typeface="Arial" pitchFamily="34" charset="0"/>
            </a:endParaRPr>
          </a:p>
          <a:p>
            <a:pPr lvl="0" defTabSz="914400" eaLnBrk="0" fontAlgn="base" hangingPunct="0">
              <a:spcBef>
                <a:spcPct val="0"/>
              </a:spcBef>
              <a:spcAft>
                <a:spcPct val="0"/>
              </a:spcAft>
              <a:buFont typeface="Arial" pitchFamily="34" charset="0"/>
              <a:buChar char="•"/>
            </a:pPr>
            <a:r>
              <a:rPr lang="en-US" dirty="0" smtClean="0">
                <a:solidFill>
                  <a:prstClr val="black"/>
                </a:solidFill>
                <a:latin typeface="Arial" pitchFamily="34" charset="0"/>
                <a:ea typeface="Calibri" pitchFamily="34" charset="0"/>
                <a:cs typeface="Times New Roman" pitchFamily="18" charset="0"/>
              </a:rPr>
              <a:t>They gave in the past and did not receive a thank you letter</a:t>
            </a:r>
            <a:endParaRPr lang="en-US" dirty="0" smtClean="0">
              <a:solidFill>
                <a:prstClr val="black"/>
              </a:solidFill>
              <a:latin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lvl="0"/>
            <a:r>
              <a:rPr lang="en-US" sz="4200" dirty="0" smtClean="0">
                <a:cs typeface="Times New Roman" pitchFamily="18" charset="0"/>
              </a:rPr>
              <a:t>Fundraising</a:t>
            </a:r>
            <a:r>
              <a:rPr lang="en-US" dirty="0" smtClean="0">
                <a:cs typeface="Times New Roman" pitchFamily="18" charset="0"/>
              </a:rPr>
              <a:t> Truisms</a:t>
            </a:r>
            <a:r>
              <a:rPr lang="en-US" sz="4800" dirty="0" smtClean="0"/>
              <a:t/>
            </a:r>
            <a:br>
              <a:rPr lang="en-US" sz="4800" dirty="0" smtClean="0"/>
            </a:br>
            <a:endParaRPr lang="en-US" dirty="0"/>
          </a:p>
        </p:txBody>
      </p:sp>
      <p:sp>
        <p:nvSpPr>
          <p:cNvPr id="8" name="Rectangle 7"/>
          <p:cNvSpPr/>
          <p:nvPr/>
        </p:nvSpPr>
        <p:spPr>
          <a:xfrm>
            <a:off x="505838" y="1685598"/>
            <a:ext cx="8606421" cy="5078313"/>
          </a:xfrm>
          <a:prstGeom prst="rect">
            <a:avLst/>
          </a:prstGeom>
        </p:spPr>
        <p:txBody>
          <a:bodyPr wrap="square">
            <a:spAutoFit/>
          </a:bodyPr>
          <a:lstStyle/>
          <a:p>
            <a:pPr lvl="0" defTabSz="914400" eaLnBrk="0" fontAlgn="base" hangingPunct="0">
              <a:spcBef>
                <a:spcPct val="0"/>
              </a:spcBef>
              <a:spcAft>
                <a:spcPct val="0"/>
              </a:spcAft>
              <a:buFont typeface="Arial" pitchFamily="34" charset="0"/>
              <a:buChar char="•"/>
            </a:pPr>
            <a:r>
              <a:rPr lang="en-US" dirty="0" smtClean="0">
                <a:latin typeface="Arial" pitchFamily="34" charset="0"/>
                <a:ea typeface="Calibri" pitchFamily="34" charset="0"/>
                <a:cs typeface="Times New Roman" pitchFamily="18" charset="0"/>
              </a:rPr>
              <a:t>The number one reason people do not give is that they were not asked</a:t>
            </a:r>
          </a:p>
          <a:p>
            <a:pPr lvl="0" defTabSz="914400" eaLnBrk="0" fontAlgn="base" hangingPunct="0">
              <a:spcBef>
                <a:spcPct val="0"/>
              </a:spcBef>
              <a:spcAft>
                <a:spcPct val="0"/>
              </a:spcAft>
              <a:buFont typeface="Arial" pitchFamily="34" charset="0"/>
              <a:buChar char="•"/>
            </a:pPr>
            <a:endParaRPr lang="en-US" sz="2400" dirty="0" smtClean="0">
              <a:latin typeface="Arial" pitchFamily="34" charset="0"/>
            </a:endParaRPr>
          </a:p>
          <a:p>
            <a:pPr lvl="0" defTabSz="914400" eaLnBrk="0" fontAlgn="base" hangingPunct="0">
              <a:spcBef>
                <a:spcPct val="0"/>
              </a:spcBef>
              <a:spcAft>
                <a:spcPct val="0"/>
              </a:spcAft>
              <a:buFont typeface="Arial" pitchFamily="34" charset="0"/>
              <a:buChar char="•"/>
            </a:pPr>
            <a:r>
              <a:rPr lang="en-US" dirty="0" smtClean="0">
                <a:latin typeface="Arial" pitchFamily="34" charset="0"/>
                <a:ea typeface="Calibri" pitchFamily="34" charset="0"/>
                <a:cs typeface="Times New Roman" pitchFamily="18" charset="0"/>
              </a:rPr>
              <a:t>The Board of Directors must role model giving behavior in order for other prospects to follow suit.</a:t>
            </a:r>
          </a:p>
          <a:p>
            <a:pPr lvl="0" defTabSz="914400" eaLnBrk="0" fontAlgn="base" hangingPunct="0">
              <a:spcBef>
                <a:spcPct val="0"/>
              </a:spcBef>
              <a:spcAft>
                <a:spcPct val="0"/>
              </a:spcAft>
              <a:buFont typeface="Arial" pitchFamily="34" charset="0"/>
              <a:buChar char="•"/>
            </a:pPr>
            <a:endParaRPr lang="en-US" sz="2400" dirty="0" smtClean="0">
              <a:latin typeface="Arial" pitchFamily="34" charset="0"/>
            </a:endParaRPr>
          </a:p>
          <a:p>
            <a:pPr lvl="0" defTabSz="914400" eaLnBrk="0" fontAlgn="base" hangingPunct="0">
              <a:spcBef>
                <a:spcPct val="0"/>
              </a:spcBef>
              <a:spcAft>
                <a:spcPct val="0"/>
              </a:spcAft>
              <a:buFont typeface="Arial" pitchFamily="34" charset="0"/>
              <a:buChar char="•"/>
            </a:pPr>
            <a:r>
              <a:rPr lang="en-US" dirty="0" smtClean="0">
                <a:latin typeface="Arial" pitchFamily="34" charset="0"/>
                <a:ea typeface="Calibri" pitchFamily="34" charset="0"/>
                <a:cs typeface="Times New Roman" pitchFamily="18" charset="0"/>
              </a:rPr>
              <a:t>No organization owns a donor.</a:t>
            </a:r>
          </a:p>
          <a:p>
            <a:pPr lvl="0" defTabSz="914400" eaLnBrk="0" fontAlgn="base" hangingPunct="0">
              <a:spcBef>
                <a:spcPct val="0"/>
              </a:spcBef>
              <a:spcAft>
                <a:spcPct val="0"/>
              </a:spcAft>
              <a:buFont typeface="Arial" pitchFamily="34" charset="0"/>
              <a:buChar char="•"/>
            </a:pPr>
            <a:endParaRPr lang="en-US" sz="2400" dirty="0" smtClean="0">
              <a:latin typeface="Arial" pitchFamily="34" charset="0"/>
            </a:endParaRPr>
          </a:p>
          <a:p>
            <a:pPr lvl="0" defTabSz="914400" eaLnBrk="0" fontAlgn="base" hangingPunct="0">
              <a:spcBef>
                <a:spcPct val="0"/>
              </a:spcBef>
              <a:spcAft>
                <a:spcPct val="0"/>
              </a:spcAft>
              <a:buFont typeface="Arial" pitchFamily="34" charset="0"/>
              <a:buChar char="•"/>
            </a:pPr>
            <a:r>
              <a:rPr lang="en-US" dirty="0" smtClean="0">
                <a:latin typeface="Arial" pitchFamily="34" charset="0"/>
                <a:ea typeface="Calibri" pitchFamily="34" charset="0"/>
                <a:cs typeface="Times New Roman" pitchFamily="18" charset="0"/>
              </a:rPr>
              <a:t>No donor gives away his or her last $100 (or $10,000)</a:t>
            </a:r>
          </a:p>
          <a:p>
            <a:pPr lvl="0" defTabSz="914400" eaLnBrk="0" fontAlgn="base" hangingPunct="0">
              <a:spcBef>
                <a:spcPct val="0"/>
              </a:spcBef>
              <a:spcAft>
                <a:spcPct val="0"/>
              </a:spcAft>
              <a:buFont typeface="Arial" pitchFamily="34" charset="0"/>
              <a:buChar char="•"/>
            </a:pPr>
            <a:endParaRPr lang="en-US" sz="2400" dirty="0" smtClean="0">
              <a:latin typeface="Arial" pitchFamily="34" charset="0"/>
            </a:endParaRPr>
          </a:p>
          <a:p>
            <a:pPr lvl="0" defTabSz="914400" eaLnBrk="0" fontAlgn="base" hangingPunct="0">
              <a:spcBef>
                <a:spcPct val="0"/>
              </a:spcBef>
              <a:spcAft>
                <a:spcPct val="0"/>
              </a:spcAft>
              <a:buFont typeface="Arial" pitchFamily="34" charset="0"/>
              <a:buChar char="•"/>
            </a:pPr>
            <a:r>
              <a:rPr lang="en-US" dirty="0" smtClean="0">
                <a:latin typeface="Arial" pitchFamily="34" charset="0"/>
                <a:ea typeface="Calibri" pitchFamily="34" charset="0"/>
                <a:cs typeface="Times New Roman" pitchFamily="18" charset="0"/>
              </a:rPr>
              <a:t>You seldom get more than you ask for.</a:t>
            </a:r>
          </a:p>
          <a:p>
            <a:pPr lvl="0" defTabSz="914400" eaLnBrk="0" fontAlgn="base" hangingPunct="0">
              <a:spcBef>
                <a:spcPct val="0"/>
              </a:spcBef>
              <a:spcAft>
                <a:spcPct val="0"/>
              </a:spcAft>
              <a:buFont typeface="Arial" pitchFamily="34" charset="0"/>
              <a:buChar char="•"/>
            </a:pPr>
            <a:endParaRPr lang="en-US" sz="2400" dirty="0" smtClean="0">
              <a:latin typeface="Arial" pitchFamily="34" charset="0"/>
            </a:endParaRPr>
          </a:p>
          <a:p>
            <a:pPr lvl="0" defTabSz="914400" eaLnBrk="0" fontAlgn="base" hangingPunct="0">
              <a:spcBef>
                <a:spcPct val="0"/>
              </a:spcBef>
              <a:spcAft>
                <a:spcPct val="0"/>
              </a:spcAft>
              <a:buFont typeface="Arial" pitchFamily="34" charset="0"/>
              <a:buChar char="•"/>
            </a:pPr>
            <a:r>
              <a:rPr lang="en-US" dirty="0" smtClean="0">
                <a:latin typeface="Arial" pitchFamily="34" charset="0"/>
                <a:ea typeface="Calibri" pitchFamily="34" charset="0"/>
                <a:cs typeface="Times New Roman" pitchFamily="18" charset="0"/>
              </a:rPr>
              <a:t>Fundraising is a marathon, not a sprint.</a:t>
            </a:r>
          </a:p>
          <a:p>
            <a:pPr lvl="0" defTabSz="914400" eaLnBrk="0" fontAlgn="base" hangingPunct="0">
              <a:spcBef>
                <a:spcPct val="0"/>
              </a:spcBef>
              <a:spcAft>
                <a:spcPct val="0"/>
              </a:spcAft>
              <a:buFont typeface="Arial" pitchFamily="34" charset="0"/>
              <a:buChar char="•"/>
            </a:pPr>
            <a:endParaRPr lang="en-US" sz="2400" dirty="0" smtClean="0">
              <a:latin typeface="Arial" pitchFamily="34" charset="0"/>
            </a:endParaRPr>
          </a:p>
          <a:p>
            <a:pPr lvl="0" defTabSz="914400" eaLnBrk="0" fontAlgn="base" hangingPunct="0">
              <a:spcBef>
                <a:spcPct val="0"/>
              </a:spcBef>
              <a:spcAft>
                <a:spcPct val="0"/>
              </a:spcAft>
              <a:buFont typeface="Arial" pitchFamily="34" charset="0"/>
              <a:buChar char="•"/>
            </a:pPr>
            <a:r>
              <a:rPr lang="en-US" dirty="0" smtClean="0">
                <a:latin typeface="Arial" pitchFamily="34" charset="0"/>
                <a:ea typeface="Calibri" pitchFamily="34" charset="0"/>
                <a:cs typeface="Times New Roman" pitchFamily="18" charset="0"/>
              </a:rPr>
              <a:t>It is much easier to get more money from an existing donor than $1 from a non-donor.</a:t>
            </a:r>
            <a:endParaRPr lang="en-US" sz="3600" dirty="0" smtClean="0">
              <a:latin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21095" y="286608"/>
            <a:ext cx="7723767" cy="914400"/>
          </a:xfrm>
        </p:spPr>
        <p:txBody>
          <a:bodyPr/>
          <a:lstStyle/>
          <a:p>
            <a:r>
              <a:rPr lang="en-US" sz="4200" dirty="0" smtClean="0"/>
              <a:t>Commitment and Persistenc</a:t>
            </a:r>
            <a:r>
              <a:rPr lang="en-US" sz="4000" dirty="0" smtClean="0"/>
              <a:t>e</a:t>
            </a:r>
            <a:endParaRPr lang="en-US" sz="4000" dirty="0"/>
          </a:p>
        </p:txBody>
      </p:sp>
      <p:pic>
        <p:nvPicPr>
          <p:cNvPr id="15" name="Content Placeholder 3" descr="persistence.jpg"/>
          <p:cNvPicPr>
            <a:picLocks noGrp="1" noChangeAspect="1"/>
          </p:cNvPicPr>
          <p:nvPr>
            <p:ph idx="4294967295"/>
          </p:nvPr>
        </p:nvPicPr>
        <p:blipFill>
          <a:blip r:embed="rId3" cstate="email"/>
          <a:srcRect/>
          <a:stretch>
            <a:fillRect/>
          </a:stretch>
        </p:blipFill>
        <p:spPr bwMode="auto">
          <a:xfrm>
            <a:off x="2559126" y="1420463"/>
            <a:ext cx="5011415" cy="5798167"/>
          </a:xfrm>
          <a:prstGeom prst="rect">
            <a:avLst/>
          </a:prstGeom>
          <a:noFill/>
          <a:ln>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03496" y="286608"/>
            <a:ext cx="7760343" cy="914400"/>
          </a:xfrm>
        </p:spPr>
        <p:txBody>
          <a:bodyPr/>
          <a:lstStyle/>
          <a:p>
            <a:r>
              <a:rPr lang="en-US" sz="4200" dirty="0" smtClean="0"/>
              <a:t>Share the Joy-Tell Your Story</a:t>
            </a:r>
            <a:endParaRPr lang="en-US" sz="4200" dirty="0"/>
          </a:p>
        </p:txBody>
      </p:sp>
      <p:pic>
        <p:nvPicPr>
          <p:cNvPr id="8" name="Content Placeholder 3" descr="lessons-of-life-share-joy.jpg"/>
          <p:cNvPicPr>
            <a:picLocks noChangeAspect="1"/>
          </p:cNvPicPr>
          <p:nvPr/>
        </p:nvPicPr>
        <p:blipFill>
          <a:blip r:embed="rId3" cstate="email"/>
          <a:srcRect/>
          <a:stretch>
            <a:fillRect/>
          </a:stretch>
        </p:blipFill>
        <p:spPr bwMode="auto">
          <a:xfrm>
            <a:off x="2152254" y="1447800"/>
            <a:ext cx="5711585" cy="5701167"/>
          </a:xfrm>
          <a:prstGeom prst="rect">
            <a:avLst/>
          </a:prstGeom>
          <a:noFill/>
          <a:ln>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itle 34"/>
          <p:cNvSpPr>
            <a:spLocks noGrp="1"/>
          </p:cNvSpPr>
          <p:nvPr>
            <p:ph type="title"/>
          </p:nvPr>
        </p:nvSpPr>
        <p:spPr>
          <a:xfrm>
            <a:off x="225417" y="286608"/>
            <a:ext cx="7105342" cy="1542192"/>
          </a:xfrm>
        </p:spPr>
        <p:txBody>
          <a:bodyPr/>
          <a:lstStyle/>
          <a:p>
            <a:pPr marL="380955" indent="-380955" defTabSz="507940" fontAlgn="base">
              <a:spcAft>
                <a:spcPct val="0"/>
              </a:spcAft>
            </a:pPr>
            <a:r>
              <a:rPr lang="en-US" sz="4200" dirty="0" smtClean="0"/>
              <a:t>Ready, Set, Going!</a:t>
            </a:r>
            <a:br>
              <a:rPr lang="en-US" sz="4200" dirty="0" smtClean="0"/>
            </a:br>
            <a:r>
              <a:rPr lang="en-US" sz="4200" dirty="0" smtClean="0"/>
              <a:t>The Campaign for Girls</a:t>
            </a:r>
          </a:p>
        </p:txBody>
      </p:sp>
      <p:sp>
        <p:nvSpPr>
          <p:cNvPr id="7" name="Rectangle 6"/>
          <p:cNvSpPr/>
          <p:nvPr/>
        </p:nvSpPr>
        <p:spPr>
          <a:xfrm>
            <a:off x="877825" y="2852928"/>
            <a:ext cx="8234434" cy="3681008"/>
          </a:xfrm>
          <a:prstGeom prst="rect">
            <a:avLst/>
          </a:prstGeom>
        </p:spPr>
        <p:txBody>
          <a:bodyPr wrap="square">
            <a:spAutoFit/>
          </a:bodyPr>
          <a:lstStyle/>
          <a:p>
            <a:pPr marL="382059" indent="-382059">
              <a:spcBef>
                <a:spcPct val="20000"/>
              </a:spcBef>
              <a:spcAft>
                <a:spcPts val="600"/>
              </a:spcAft>
            </a:pPr>
            <a:r>
              <a:rPr lang="en-US" sz="3600" i="1" dirty="0" smtClean="0">
                <a:latin typeface="Arial" pitchFamily="34" charset="0"/>
                <a:cs typeface="Arial" pitchFamily="34" charset="0"/>
              </a:rPr>
              <a:t>“I took the first step and we are all marching on now to great achievements.”</a:t>
            </a:r>
          </a:p>
          <a:p>
            <a:pPr marL="382059" indent="-382059">
              <a:spcBef>
                <a:spcPct val="20000"/>
              </a:spcBef>
              <a:spcAft>
                <a:spcPts val="600"/>
              </a:spcAft>
            </a:pPr>
            <a:r>
              <a:rPr lang="en-US" sz="3600" dirty="0" smtClean="0">
                <a:latin typeface="Arial" pitchFamily="34" charset="0"/>
                <a:cs typeface="Arial" pitchFamily="34" charset="0"/>
              </a:rPr>
              <a:t>	</a:t>
            </a:r>
            <a:r>
              <a:rPr lang="en-US" sz="3000" dirty="0" smtClean="0">
                <a:latin typeface="Arial" pitchFamily="34" charset="0"/>
                <a:cs typeface="Arial" pitchFamily="34" charset="0"/>
              </a:rPr>
              <a:t>-Juliette Gordon Low, Founder, Girl Scouts, excerpt from an undated speech</a:t>
            </a:r>
          </a:p>
          <a:p>
            <a:pPr marL="382059" indent="-382059">
              <a:spcBef>
                <a:spcPct val="20000"/>
              </a:spcBef>
              <a:spcAft>
                <a:spcPts val="600"/>
              </a:spcAft>
            </a:pPr>
            <a:endParaRPr lang="en-US" sz="3500" dirty="0" smtClean="0">
              <a:latin typeface="Omnes_GirlScouts Regular" pitchFamily="50"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286513" y="439008"/>
            <a:ext cx="7105342" cy="914400"/>
          </a:xfrm>
        </p:spPr>
        <p:txBody>
          <a:bodyPr/>
          <a:lstStyle/>
          <a:p>
            <a:r>
              <a:rPr lang="en-US" sz="4200" dirty="0" smtClean="0"/>
              <a:t>The Campaign for Girls</a:t>
            </a:r>
            <a:endParaRPr lang="en-US" sz="4200" dirty="0"/>
          </a:p>
        </p:txBody>
      </p:sp>
      <p:sp>
        <p:nvSpPr>
          <p:cNvPr id="6" name="Rectangle 5"/>
          <p:cNvSpPr/>
          <p:nvPr/>
        </p:nvSpPr>
        <p:spPr>
          <a:xfrm>
            <a:off x="530353" y="2414016"/>
            <a:ext cx="8581906" cy="2862322"/>
          </a:xfrm>
          <a:prstGeom prst="rect">
            <a:avLst/>
          </a:prstGeom>
        </p:spPr>
        <p:txBody>
          <a:bodyPr wrap="square">
            <a:spAutoFit/>
          </a:bodyPr>
          <a:lstStyle/>
          <a:p>
            <a:pPr marL="381000" indent="-381000">
              <a:spcBef>
                <a:spcPts val="600"/>
              </a:spcBef>
              <a:spcAft>
                <a:spcPts val="1800"/>
              </a:spcAft>
              <a:buFontTx/>
              <a:buChar char="•"/>
            </a:pPr>
            <a:r>
              <a:rPr lang="en-US" sz="2800" dirty="0" smtClean="0">
                <a:latin typeface="Arial" pitchFamily="34" charset="0"/>
                <a:cs typeface="Arial" pitchFamily="34" charset="0"/>
              </a:rPr>
              <a:t>Movement-wide, joining GSUSA and Councils in a nation-wide effort</a:t>
            </a:r>
          </a:p>
          <a:p>
            <a:pPr marL="381000" indent="-381000">
              <a:spcBef>
                <a:spcPts val="600"/>
              </a:spcBef>
              <a:spcAft>
                <a:spcPts val="1800"/>
              </a:spcAft>
              <a:buFont typeface="Arial" pitchFamily="34" charset="0"/>
              <a:buChar char="•"/>
            </a:pPr>
            <a:r>
              <a:rPr lang="en-US" sz="2800" dirty="0" smtClean="0">
                <a:latin typeface="Arial" pitchFamily="34" charset="0"/>
                <a:cs typeface="Arial" pitchFamily="34" charset="0"/>
              </a:rPr>
              <a:t>Capacity building, to position Girl Scouts as </a:t>
            </a:r>
            <a:r>
              <a:rPr lang="en-US" sz="2800" i="1" dirty="0" smtClean="0">
                <a:latin typeface="Arial" pitchFamily="34" charset="0"/>
                <a:cs typeface="Arial" pitchFamily="34" charset="0"/>
              </a:rPr>
              <a:t>the</a:t>
            </a:r>
            <a:r>
              <a:rPr lang="en-US" sz="2800" dirty="0" smtClean="0">
                <a:latin typeface="Arial" pitchFamily="34" charset="0"/>
                <a:cs typeface="Arial" pitchFamily="34" charset="0"/>
              </a:rPr>
              <a:t> leader in philanthropy for girls</a:t>
            </a:r>
          </a:p>
          <a:p>
            <a:pPr marL="381000" indent="-381000">
              <a:spcBef>
                <a:spcPts val="600"/>
              </a:spcBef>
              <a:spcAft>
                <a:spcPts val="1800"/>
              </a:spcAft>
              <a:buFont typeface="Arial" pitchFamily="34" charset="0"/>
              <a:buChar char="•"/>
            </a:pPr>
            <a:r>
              <a:rPr lang="en-US" sz="2800" dirty="0" smtClean="0">
                <a:latin typeface="Arial" pitchFamily="34" charset="0"/>
                <a:cs typeface="Arial" pitchFamily="34" charset="0"/>
              </a:rPr>
              <a:t>Comprehensive ‘count everything’ approach</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47337" y="469488"/>
            <a:ext cx="7105342" cy="914400"/>
          </a:xfrm>
        </p:spPr>
        <p:txBody>
          <a:bodyPr/>
          <a:lstStyle/>
          <a:p>
            <a:r>
              <a:rPr lang="en-US" sz="4200" dirty="0" smtClean="0">
                <a:solidFill>
                  <a:srgbClr val="00AE58"/>
                </a:solidFill>
              </a:rPr>
              <a:t>ARC of Development</a:t>
            </a:r>
            <a:r>
              <a:rPr lang="en-US" sz="4200" dirty="0" smtClean="0">
                <a:solidFill>
                  <a:srgbClr val="00AE58"/>
                </a:solidFill>
                <a:latin typeface="Omnes_GirlScouts Bold" pitchFamily="50" charset="0"/>
              </a:rPr>
              <a:t/>
            </a:r>
            <a:br>
              <a:rPr lang="en-US" sz="4200" dirty="0" smtClean="0">
                <a:solidFill>
                  <a:srgbClr val="00AE58"/>
                </a:solidFill>
                <a:latin typeface="Omnes_GirlScouts Bold" pitchFamily="50" charset="0"/>
              </a:rPr>
            </a:br>
            <a:endParaRPr lang="en-US" sz="4200" dirty="0"/>
          </a:p>
        </p:txBody>
      </p:sp>
      <p:pic>
        <p:nvPicPr>
          <p:cNvPr id="9" name="Picture 11" descr="Arc of Development.png"/>
          <p:cNvPicPr>
            <a:picLocks noChangeAspect="1"/>
          </p:cNvPicPr>
          <p:nvPr/>
        </p:nvPicPr>
        <p:blipFill>
          <a:blip r:embed="rId3" cstate="email"/>
          <a:srcRect/>
          <a:stretch>
            <a:fillRect/>
          </a:stretch>
        </p:blipFill>
        <p:spPr bwMode="auto">
          <a:xfrm>
            <a:off x="2172810" y="2816352"/>
            <a:ext cx="5737549" cy="3611744"/>
          </a:xfrm>
          <a:prstGeom prst="rect">
            <a:avLst/>
          </a:prstGeom>
          <a:noFill/>
          <a:ln w="9525">
            <a:noFill/>
            <a:miter lim="800000"/>
            <a:headEnd/>
            <a:tailEnd/>
          </a:ln>
        </p:spPr>
      </p:pic>
      <p:cxnSp>
        <p:nvCxnSpPr>
          <p:cNvPr id="10" name="Straight Connector 9"/>
          <p:cNvCxnSpPr/>
          <p:nvPr/>
        </p:nvCxnSpPr>
        <p:spPr>
          <a:xfrm flipV="1">
            <a:off x="4443172" y="2816352"/>
            <a:ext cx="4353356" cy="431615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932688" y="3182112"/>
            <a:ext cx="3510484" cy="3950388"/>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006917" y="3657600"/>
            <a:ext cx="7105342" cy="914400"/>
          </a:xfrm>
        </p:spPr>
        <p:txBody>
          <a:bodyPr/>
          <a:lstStyle/>
          <a:p>
            <a:r>
              <a:rPr lang="en-US" dirty="0" smtClean="0"/>
              <a:t>Interactive Exercise</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44289" y="439008"/>
            <a:ext cx="7105342" cy="914400"/>
          </a:xfrm>
        </p:spPr>
        <p:txBody>
          <a:bodyPr/>
          <a:lstStyle/>
          <a:p>
            <a:r>
              <a:rPr lang="en-US" sz="4200" dirty="0" smtClean="0">
                <a:solidFill>
                  <a:srgbClr val="00AE58"/>
                </a:solidFill>
              </a:rPr>
              <a:t>Move the Paradigm</a:t>
            </a:r>
            <a:endParaRPr lang="en-US" sz="4200" dirty="0"/>
          </a:p>
        </p:txBody>
      </p:sp>
      <p:sp>
        <p:nvSpPr>
          <p:cNvPr id="5" name="Rectangle 4"/>
          <p:cNvSpPr/>
          <p:nvPr/>
        </p:nvSpPr>
        <p:spPr>
          <a:xfrm>
            <a:off x="1815347" y="1938528"/>
            <a:ext cx="7296912" cy="5242974"/>
          </a:xfrm>
          <a:prstGeom prst="rect">
            <a:avLst/>
          </a:prstGeom>
        </p:spPr>
        <p:txBody>
          <a:bodyPr wrap="square">
            <a:spAutoFit/>
          </a:bodyPr>
          <a:lstStyle/>
          <a:p>
            <a:pPr lvl="0">
              <a:lnSpc>
                <a:spcPct val="90000"/>
              </a:lnSpc>
              <a:spcBef>
                <a:spcPct val="20000"/>
              </a:spcBef>
              <a:defRPr/>
            </a:pPr>
            <a:r>
              <a:rPr lang="en-US" sz="2600" b="1" dirty="0" smtClean="0">
                <a:solidFill>
                  <a:srgbClr val="00AE58"/>
                </a:solidFill>
                <a:latin typeface="Arial" pitchFamily="34" charset="0"/>
                <a:cs typeface="Arial" pitchFamily="34" charset="0"/>
              </a:rPr>
              <a:t>From….	</a:t>
            </a:r>
            <a:r>
              <a:rPr lang="en-US" sz="2600" b="1" dirty="0" smtClean="0">
                <a:solidFill>
                  <a:srgbClr val="003399"/>
                </a:solidFill>
                <a:latin typeface="Arial" pitchFamily="34" charset="0"/>
                <a:cs typeface="Arial" pitchFamily="34" charset="0"/>
              </a:rPr>
              <a:t>			</a:t>
            </a:r>
            <a:r>
              <a:rPr lang="en-US" sz="2600" b="1" dirty="0" smtClean="0">
                <a:latin typeface="Arial" pitchFamily="34" charset="0"/>
                <a:cs typeface="Arial" pitchFamily="34" charset="0"/>
              </a:rPr>
              <a:t>To….</a:t>
            </a:r>
          </a:p>
          <a:p>
            <a:pPr lvl="0">
              <a:lnSpc>
                <a:spcPct val="90000"/>
              </a:lnSpc>
              <a:spcBef>
                <a:spcPct val="20000"/>
              </a:spcBef>
              <a:buFont typeface="Arial"/>
              <a:buChar char="•"/>
              <a:defRPr/>
            </a:pPr>
            <a:endParaRPr lang="en-US" sz="1100" dirty="0" smtClean="0">
              <a:solidFill>
                <a:srgbClr val="008000"/>
              </a:solidFill>
              <a:latin typeface="Arial" pitchFamily="34" charset="0"/>
              <a:cs typeface="Arial" pitchFamily="34" charset="0"/>
            </a:endParaRPr>
          </a:p>
          <a:p>
            <a:pPr lvl="0">
              <a:lnSpc>
                <a:spcPct val="90000"/>
              </a:lnSpc>
              <a:spcBef>
                <a:spcPct val="20000"/>
              </a:spcBef>
              <a:defRPr/>
            </a:pPr>
            <a:r>
              <a:rPr lang="en-US" sz="2400" dirty="0" smtClean="0">
                <a:solidFill>
                  <a:srgbClr val="00AE58"/>
                </a:solidFill>
                <a:latin typeface="Arial" pitchFamily="34" charset="0"/>
                <a:cs typeface="Arial" pitchFamily="34" charset="0"/>
              </a:rPr>
              <a:t>Passive outreach</a:t>
            </a:r>
            <a:r>
              <a:rPr lang="en-US" sz="2400" dirty="0" smtClean="0">
                <a:latin typeface="Arial" pitchFamily="34" charset="0"/>
                <a:cs typeface="Arial" pitchFamily="34" charset="0"/>
              </a:rPr>
              <a:t>		Proactive and strategic</a:t>
            </a:r>
          </a:p>
          <a:p>
            <a:pPr lvl="0">
              <a:lnSpc>
                <a:spcPct val="90000"/>
              </a:lnSpc>
              <a:spcBef>
                <a:spcPct val="20000"/>
              </a:spcBef>
              <a:buFont typeface="Arial"/>
              <a:buChar char="•"/>
              <a:defRPr/>
            </a:pPr>
            <a:endParaRPr lang="en-US" sz="2400" dirty="0" smtClean="0">
              <a:latin typeface="Arial" pitchFamily="34" charset="0"/>
              <a:cs typeface="Arial" pitchFamily="34" charset="0"/>
            </a:endParaRPr>
          </a:p>
          <a:p>
            <a:pPr lvl="0">
              <a:lnSpc>
                <a:spcPct val="90000"/>
              </a:lnSpc>
              <a:spcBef>
                <a:spcPct val="20000"/>
              </a:spcBef>
              <a:defRPr/>
            </a:pPr>
            <a:r>
              <a:rPr lang="en-US" sz="2400" dirty="0" smtClean="0">
                <a:solidFill>
                  <a:srgbClr val="00AE58"/>
                </a:solidFill>
                <a:latin typeface="Arial" pitchFamily="34" charset="0"/>
                <a:cs typeface="Arial" pitchFamily="34" charset="0"/>
              </a:rPr>
              <a:t>Transaction-based	</a:t>
            </a:r>
            <a:r>
              <a:rPr lang="en-US" sz="2400" dirty="0" smtClean="0">
                <a:latin typeface="Arial" pitchFamily="34" charset="0"/>
                <a:cs typeface="Arial" pitchFamily="34" charset="0"/>
              </a:rPr>
              <a:t>	Relationship-based</a:t>
            </a:r>
          </a:p>
          <a:p>
            <a:pPr lvl="0">
              <a:lnSpc>
                <a:spcPct val="90000"/>
              </a:lnSpc>
              <a:spcBef>
                <a:spcPct val="20000"/>
              </a:spcBef>
              <a:buFont typeface="Arial"/>
              <a:buChar char="•"/>
              <a:defRPr/>
            </a:pPr>
            <a:endParaRPr lang="en-US" sz="2400" dirty="0" smtClean="0">
              <a:latin typeface="Arial" pitchFamily="34" charset="0"/>
              <a:cs typeface="Arial" pitchFamily="34" charset="0"/>
            </a:endParaRPr>
          </a:p>
          <a:p>
            <a:pPr lvl="0">
              <a:lnSpc>
                <a:spcPct val="90000"/>
              </a:lnSpc>
              <a:spcBef>
                <a:spcPct val="20000"/>
              </a:spcBef>
              <a:defRPr/>
            </a:pPr>
            <a:r>
              <a:rPr lang="en-US" sz="2400" dirty="0" smtClean="0">
                <a:solidFill>
                  <a:srgbClr val="00AE58"/>
                </a:solidFill>
                <a:latin typeface="Arial" pitchFamily="34" charset="0"/>
                <a:cs typeface="Arial" pitchFamily="34" charset="0"/>
              </a:rPr>
              <a:t>Donation</a:t>
            </a:r>
            <a:r>
              <a:rPr lang="en-US" sz="2400" dirty="0" smtClean="0">
                <a:latin typeface="Arial" pitchFamily="34" charset="0"/>
                <a:cs typeface="Arial" pitchFamily="34" charset="0"/>
              </a:rPr>
              <a:t>				Investment</a:t>
            </a:r>
          </a:p>
          <a:p>
            <a:pPr lvl="0">
              <a:lnSpc>
                <a:spcPct val="90000"/>
              </a:lnSpc>
              <a:spcBef>
                <a:spcPct val="20000"/>
              </a:spcBef>
              <a:buFont typeface="Arial"/>
              <a:buChar char="•"/>
              <a:defRPr/>
            </a:pPr>
            <a:endParaRPr lang="en-US" sz="2400" dirty="0" smtClean="0">
              <a:latin typeface="Arial" pitchFamily="34" charset="0"/>
              <a:cs typeface="Arial" pitchFamily="34" charset="0"/>
            </a:endParaRPr>
          </a:p>
          <a:p>
            <a:pPr lvl="0">
              <a:lnSpc>
                <a:spcPct val="90000"/>
              </a:lnSpc>
              <a:spcBef>
                <a:spcPct val="20000"/>
              </a:spcBef>
              <a:defRPr/>
            </a:pPr>
            <a:r>
              <a:rPr lang="en-US" sz="2400" dirty="0" smtClean="0">
                <a:solidFill>
                  <a:srgbClr val="00AE58"/>
                </a:solidFill>
                <a:latin typeface="Arial" pitchFamily="34" charset="0"/>
                <a:cs typeface="Arial" pitchFamily="34" charset="0"/>
              </a:rPr>
              <a:t>Scarcity Mentality</a:t>
            </a:r>
            <a:r>
              <a:rPr lang="en-US" sz="2400" dirty="0" smtClean="0">
                <a:latin typeface="Arial" pitchFamily="34" charset="0"/>
                <a:cs typeface="Arial" pitchFamily="34" charset="0"/>
              </a:rPr>
              <a:t>		Abundance Mentality</a:t>
            </a:r>
          </a:p>
          <a:p>
            <a:pPr lvl="0">
              <a:lnSpc>
                <a:spcPct val="90000"/>
              </a:lnSpc>
              <a:spcBef>
                <a:spcPct val="20000"/>
              </a:spcBef>
              <a:defRPr/>
            </a:pPr>
            <a:endParaRPr lang="en-US" sz="2400" dirty="0" smtClean="0">
              <a:latin typeface="Arial" pitchFamily="34" charset="0"/>
              <a:cs typeface="Arial" pitchFamily="34" charset="0"/>
            </a:endParaRPr>
          </a:p>
          <a:p>
            <a:pPr lvl="0">
              <a:lnSpc>
                <a:spcPct val="90000"/>
              </a:lnSpc>
              <a:spcBef>
                <a:spcPct val="20000"/>
              </a:spcBef>
              <a:defRPr/>
            </a:pPr>
            <a:r>
              <a:rPr lang="en-US" sz="2400" dirty="0" smtClean="0">
                <a:solidFill>
                  <a:srgbClr val="00AE58"/>
                </a:solidFill>
                <a:latin typeface="Arial" pitchFamily="34" charset="0"/>
                <a:cs typeface="Arial" pitchFamily="34" charset="0"/>
              </a:rPr>
              <a:t>Money Earning</a:t>
            </a:r>
            <a:r>
              <a:rPr lang="en-US" sz="2400" dirty="0" smtClean="0">
                <a:latin typeface="Arial" pitchFamily="34" charset="0"/>
                <a:cs typeface="Arial" pitchFamily="34" charset="0"/>
              </a:rPr>
              <a:t>		Philanthropy</a:t>
            </a:r>
          </a:p>
          <a:p>
            <a:pPr lvl="0">
              <a:lnSpc>
                <a:spcPct val="90000"/>
              </a:lnSpc>
              <a:spcBef>
                <a:spcPct val="20000"/>
              </a:spcBef>
              <a:defRPr/>
            </a:pPr>
            <a:endParaRPr lang="en-US" sz="2800" dirty="0" smtClean="0">
              <a:latin typeface="Tahoma" pitchFamily="34" charset="0"/>
            </a:endParaRPr>
          </a:p>
          <a:p>
            <a:pPr lvl="0">
              <a:lnSpc>
                <a:spcPct val="90000"/>
              </a:lnSpc>
              <a:spcBef>
                <a:spcPct val="20000"/>
              </a:spcBef>
              <a:buFont typeface="Arial"/>
              <a:buChar char="•"/>
              <a:defRPr/>
            </a:pPr>
            <a:endParaRPr lang="en-US" sz="2800" dirty="0" smtClean="0">
              <a:latin typeface="Omnes_GirlScouts Regular" pitchFamily="50"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200" dirty="0" smtClean="0"/>
              <a:t>Special Events</a:t>
            </a:r>
            <a:endParaRPr lang="en-US" sz="4200" dirty="0"/>
          </a:p>
        </p:txBody>
      </p:sp>
      <p:sp>
        <p:nvSpPr>
          <p:cNvPr id="6" name="Text Placeholder 5"/>
          <p:cNvSpPr>
            <a:spLocks noGrp="1"/>
          </p:cNvSpPr>
          <p:nvPr>
            <p:ph type="body" sz="quarter" idx="16"/>
          </p:nvPr>
        </p:nvSpPr>
        <p:spPr>
          <a:xfrm>
            <a:off x="369651" y="1463040"/>
            <a:ext cx="8980248" cy="5346322"/>
          </a:xfrm>
        </p:spPr>
        <p:txBody>
          <a:bodyPr/>
          <a:lstStyle/>
          <a:p>
            <a:r>
              <a:rPr lang="en-US" dirty="0"/>
              <a:t>                </a:t>
            </a:r>
          </a:p>
          <a:p>
            <a:r>
              <a:rPr lang="en-US" sz="3200" b="1" dirty="0" smtClean="0"/>
              <a:t>Should Make a Ton of Money</a:t>
            </a:r>
            <a:endParaRPr lang="en-US" dirty="0"/>
          </a:p>
          <a:p>
            <a:r>
              <a:rPr lang="en-US" b="1" dirty="0"/>
              <a:t>                </a:t>
            </a:r>
            <a:endParaRPr lang="en-US" dirty="0"/>
          </a:p>
          <a:p>
            <a:r>
              <a:rPr lang="en-US" sz="2800" u="sng" dirty="0" smtClean="0"/>
              <a:t>Or </a:t>
            </a:r>
            <a:r>
              <a:rPr lang="en-US" sz="2800" u="sng" dirty="0"/>
              <a:t>they had better:</a:t>
            </a:r>
            <a:endParaRPr lang="en-US" sz="2800" dirty="0"/>
          </a:p>
          <a:p>
            <a:r>
              <a:rPr lang="en-US" dirty="0"/>
              <a:t> </a:t>
            </a:r>
          </a:p>
          <a:p>
            <a:pPr lvl="0">
              <a:buFont typeface="Arial" pitchFamily="34" charset="0"/>
              <a:buChar char="•"/>
            </a:pPr>
            <a:r>
              <a:rPr lang="en-US" sz="2800" dirty="0" smtClean="0"/>
              <a:t>Raise </a:t>
            </a:r>
            <a:r>
              <a:rPr lang="en-US" sz="2800" dirty="0"/>
              <a:t>community </a:t>
            </a:r>
            <a:r>
              <a:rPr lang="en-US" sz="2800" dirty="0" smtClean="0"/>
              <a:t>awareness</a:t>
            </a:r>
            <a:endParaRPr lang="en-US" sz="2800" dirty="0"/>
          </a:p>
          <a:p>
            <a:pPr lvl="0">
              <a:buFont typeface="Arial" pitchFamily="34" charset="0"/>
              <a:buChar char="•"/>
            </a:pPr>
            <a:r>
              <a:rPr lang="en-US" sz="2800" dirty="0" smtClean="0"/>
              <a:t>Get </a:t>
            </a:r>
            <a:r>
              <a:rPr lang="en-US" sz="2800" dirty="0"/>
              <a:t>volunteers involved</a:t>
            </a:r>
          </a:p>
          <a:p>
            <a:pPr lvl="0">
              <a:buFont typeface="Arial" pitchFamily="34" charset="0"/>
              <a:buChar char="•"/>
            </a:pPr>
            <a:r>
              <a:rPr lang="en-US" sz="2800" dirty="0" smtClean="0"/>
              <a:t>Cultivate </a:t>
            </a:r>
            <a:r>
              <a:rPr lang="en-US" sz="2800" dirty="0"/>
              <a:t>new donors</a:t>
            </a:r>
          </a:p>
          <a:p>
            <a:pPr lvl="0">
              <a:buFont typeface="Arial" pitchFamily="34" charset="0"/>
              <a:buChar char="•"/>
            </a:pPr>
            <a:r>
              <a:rPr lang="en-US" sz="2800" dirty="0" smtClean="0"/>
              <a:t>Steward </a:t>
            </a:r>
            <a:r>
              <a:rPr lang="en-US" sz="2800" dirty="0"/>
              <a:t>existing donors</a:t>
            </a:r>
          </a:p>
          <a:p>
            <a:pPr lvl="0">
              <a:buFont typeface="Arial" pitchFamily="34" charset="0"/>
              <a:buChar char="•"/>
            </a:pPr>
            <a:r>
              <a:rPr lang="en-US" sz="2800" dirty="0" smtClean="0"/>
              <a:t>Be </a:t>
            </a:r>
            <a:r>
              <a:rPr lang="en-US" sz="2800" dirty="0"/>
              <a:t>aligned with the mission</a:t>
            </a:r>
          </a:p>
        </p:txBody>
      </p:sp>
      <p:pic>
        <p:nvPicPr>
          <p:cNvPr id="1033" name="Picture 9" descr="C:\Documents and Settings\karnold\Local Settings\Temporary Internet Files\Content.IE5\49LBJXUI\MC900383232[1].wmf"/>
          <p:cNvPicPr>
            <a:picLocks noChangeAspect="1" noChangeArrowheads="1"/>
          </p:cNvPicPr>
          <p:nvPr/>
        </p:nvPicPr>
        <p:blipFill>
          <a:blip r:embed="rId2"/>
          <a:srcRect/>
          <a:stretch>
            <a:fillRect/>
          </a:stretch>
        </p:blipFill>
        <p:spPr bwMode="auto">
          <a:xfrm>
            <a:off x="6174506" y="1988333"/>
            <a:ext cx="2937753" cy="3277027"/>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83664" y="2286000"/>
            <a:ext cx="6519672" cy="3416320"/>
          </a:xfrm>
          <a:prstGeom prst="rect">
            <a:avLst/>
          </a:prstGeom>
        </p:spPr>
        <p:txBody>
          <a:bodyPr wrap="square">
            <a:spAutoFit/>
          </a:bodyPr>
          <a:lstStyle/>
          <a:p>
            <a:pPr>
              <a:defRPr/>
            </a:pPr>
            <a:r>
              <a:rPr lang="en-US" sz="3600" b="1" dirty="0" smtClean="0">
                <a:solidFill>
                  <a:srgbClr val="00AE58"/>
                </a:solidFill>
                <a:latin typeface="Arial" pitchFamily="34" charset="0"/>
                <a:cs typeface="Arial" pitchFamily="34" charset="0"/>
              </a:rPr>
              <a:t>“The task of the leader is to get his people from where they are to where they have not been.“</a:t>
            </a:r>
          </a:p>
          <a:p>
            <a:pPr>
              <a:defRPr/>
            </a:pPr>
            <a:endParaRPr lang="en-US" sz="3600" b="1" i="1" dirty="0" smtClean="0">
              <a:latin typeface="Arial" pitchFamily="34" charset="0"/>
              <a:cs typeface="Arial" pitchFamily="34" charset="0"/>
            </a:endParaRPr>
          </a:p>
          <a:p>
            <a:pPr algn="r">
              <a:defRPr/>
            </a:pPr>
            <a:r>
              <a:rPr lang="en-US" sz="3600" b="1" dirty="0" smtClean="0">
                <a:solidFill>
                  <a:schemeClr val="tx1">
                    <a:lumMod val="50000"/>
                    <a:lumOff val="50000"/>
                  </a:schemeClr>
                </a:solidFill>
                <a:latin typeface="Arial" pitchFamily="34" charset="0"/>
                <a:cs typeface="Arial" pitchFamily="34" charset="0"/>
              </a:rPr>
              <a:t>Henry Kissinger</a:t>
            </a:r>
            <a:endParaRPr lang="en-US" sz="3600" b="1" dirty="0">
              <a:solidFill>
                <a:schemeClr val="tx1">
                  <a:lumMod val="50000"/>
                  <a:lumOff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66111" y="454248"/>
            <a:ext cx="7105342" cy="914400"/>
          </a:xfrm>
        </p:spPr>
        <p:txBody>
          <a:bodyPr/>
          <a:lstStyle/>
          <a:p>
            <a:r>
              <a:rPr lang="en-US" sz="4200" dirty="0" smtClean="0"/>
              <a:t>A Bias for Action</a:t>
            </a:r>
            <a:endParaRPr lang="en-US" sz="4200" dirty="0"/>
          </a:p>
        </p:txBody>
      </p:sp>
      <p:pic>
        <p:nvPicPr>
          <p:cNvPr id="5" name="Picture 4" descr="campingdirtyhands"/>
          <p:cNvPicPr>
            <a:picLocks noChangeAspect="1" noChangeArrowheads="1"/>
          </p:cNvPicPr>
          <p:nvPr/>
        </p:nvPicPr>
        <p:blipFill>
          <a:blip r:embed="rId3" cstate="email"/>
          <a:srcRect/>
          <a:stretch>
            <a:fillRect/>
          </a:stretch>
        </p:blipFill>
        <p:spPr bwMode="auto">
          <a:xfrm>
            <a:off x="839720" y="2157984"/>
            <a:ext cx="8272539" cy="40631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622869" y="3401568"/>
            <a:ext cx="7105342" cy="914400"/>
          </a:xfrm>
        </p:spPr>
        <p:txBody>
          <a:bodyPr/>
          <a:lstStyle/>
          <a:p>
            <a:pPr algn="ctr"/>
            <a:r>
              <a:rPr lang="en-US" dirty="0" smtClean="0"/>
              <a:t>Elevator Speech</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86542" y="329184"/>
            <a:ext cx="3608967" cy="914400"/>
          </a:xfrm>
        </p:spPr>
        <p:txBody>
          <a:bodyPr/>
          <a:lstStyle/>
          <a:p>
            <a:r>
              <a:rPr lang="en-US" sz="4200" dirty="0" smtClean="0"/>
              <a:t>Team Sport</a:t>
            </a:r>
            <a:endParaRPr lang="en-US" sz="4200" dirty="0"/>
          </a:p>
        </p:txBody>
      </p:sp>
      <p:pic>
        <p:nvPicPr>
          <p:cNvPr id="9" name="Content Placeholder 3" descr="Teamwork.gif"/>
          <p:cNvPicPr>
            <a:picLocks noChangeAspect="1"/>
          </p:cNvPicPr>
          <p:nvPr/>
        </p:nvPicPr>
        <p:blipFill>
          <a:blip r:embed="rId3" cstate="email"/>
          <a:srcRect/>
          <a:stretch>
            <a:fillRect/>
          </a:stretch>
        </p:blipFill>
        <p:spPr bwMode="auto">
          <a:xfrm>
            <a:off x="2258568" y="1764792"/>
            <a:ext cx="5832475" cy="5211763"/>
          </a:xfrm>
          <a:prstGeom prst="rect">
            <a:avLst/>
          </a:prstGeom>
          <a:noFill/>
          <a:ln>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38193" y="378048"/>
            <a:ext cx="5035431" cy="914400"/>
          </a:xfrm>
        </p:spPr>
        <p:txBody>
          <a:bodyPr/>
          <a:lstStyle/>
          <a:p>
            <a:r>
              <a:rPr lang="en-US" sz="4200" dirty="0" smtClean="0"/>
              <a:t>Next Steps?</a:t>
            </a:r>
            <a:endParaRPr lang="en-US" sz="4200" dirty="0"/>
          </a:p>
        </p:txBody>
      </p:sp>
      <p:sp>
        <p:nvSpPr>
          <p:cNvPr id="7" name="Rectangle 6"/>
          <p:cNvSpPr/>
          <p:nvPr/>
        </p:nvSpPr>
        <p:spPr>
          <a:xfrm>
            <a:off x="329184" y="2944368"/>
            <a:ext cx="9290304" cy="1815882"/>
          </a:xfrm>
          <a:prstGeom prst="rect">
            <a:avLst/>
          </a:prstGeom>
        </p:spPr>
        <p:txBody>
          <a:bodyPr wrap="square">
            <a:spAutoFit/>
          </a:bodyPr>
          <a:lstStyle/>
          <a:p>
            <a:pPr lvl="0">
              <a:lnSpc>
                <a:spcPct val="100000"/>
              </a:lnSpc>
              <a:defRPr/>
            </a:pPr>
            <a:r>
              <a:rPr lang="en-US" sz="2800" b="1" dirty="0" smtClean="0">
                <a:solidFill>
                  <a:schemeClr val="tx2"/>
                </a:solidFill>
                <a:latin typeface="Arial" pitchFamily="34" charset="0"/>
                <a:cs typeface="Arial" pitchFamily="34" charset="0"/>
              </a:rPr>
              <a:t>What actions can you take in the next </a:t>
            </a:r>
            <a:r>
              <a:rPr lang="en-US" sz="2800" b="1" i="1" u="sng" dirty="0" smtClean="0">
                <a:solidFill>
                  <a:schemeClr val="tx2"/>
                </a:solidFill>
                <a:latin typeface="Arial" pitchFamily="34" charset="0"/>
                <a:cs typeface="Arial" pitchFamily="34" charset="0"/>
              </a:rPr>
              <a:t>100 days? </a:t>
            </a:r>
          </a:p>
          <a:p>
            <a:pPr lvl="0">
              <a:lnSpc>
                <a:spcPct val="100000"/>
              </a:lnSpc>
              <a:defRPr/>
            </a:pPr>
            <a:endParaRPr lang="en-US" sz="2800" b="1" i="1" u="sng" dirty="0" smtClean="0">
              <a:solidFill>
                <a:schemeClr val="tx2"/>
              </a:solidFill>
              <a:latin typeface="Arial" pitchFamily="34" charset="0"/>
              <a:cs typeface="Arial" pitchFamily="34" charset="0"/>
            </a:endParaRPr>
          </a:p>
          <a:p>
            <a:pPr lvl="0">
              <a:lnSpc>
                <a:spcPct val="100000"/>
              </a:lnSpc>
              <a:defRPr/>
            </a:pPr>
            <a:endParaRPr lang="en-US" sz="2800" b="1" i="1" u="sng" dirty="0" smtClean="0">
              <a:solidFill>
                <a:schemeClr val="tx2"/>
              </a:solidFill>
              <a:latin typeface="Arial" pitchFamily="34" charset="0"/>
              <a:cs typeface="Arial" pitchFamily="34" charset="0"/>
            </a:endParaRPr>
          </a:p>
          <a:p>
            <a:pPr lvl="0">
              <a:lnSpc>
                <a:spcPct val="100000"/>
              </a:lnSpc>
              <a:defRPr/>
            </a:pPr>
            <a:r>
              <a:rPr lang="en-US" sz="2800" b="1" dirty="0" smtClean="0">
                <a:solidFill>
                  <a:schemeClr val="tx2"/>
                </a:solidFill>
                <a:latin typeface="Arial" pitchFamily="34" charset="0"/>
                <a:cs typeface="Arial" pitchFamily="34" charset="0"/>
              </a:rPr>
              <a:t>What changes will be completed in </a:t>
            </a:r>
            <a:r>
              <a:rPr lang="en-US" sz="2800" b="1" i="1" u="sng" dirty="0" smtClean="0">
                <a:solidFill>
                  <a:schemeClr val="tx2"/>
                </a:solidFill>
                <a:latin typeface="Arial" pitchFamily="34" charset="0"/>
                <a:cs typeface="Arial" pitchFamily="34" charset="0"/>
              </a:rPr>
              <a:t>a year from now</a:t>
            </a:r>
            <a:r>
              <a:rPr lang="en-US" sz="2800" b="1" i="1" u="sng" dirty="0" smtClean="0">
                <a:solidFill>
                  <a:schemeClr val="tx2"/>
                </a:solidFill>
                <a:latin typeface="Arial" pitchFamily="34" charset="0"/>
                <a:ea typeface="ＭＳ Ｐゴシック"/>
                <a:cs typeface="Arial" pitchFamily="34" charset="0"/>
              </a:rPr>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pPr lvl="0"/>
            <a:r>
              <a:rPr lang="en-US" dirty="0"/>
              <a:t>Questions</a:t>
            </a:r>
            <a:r>
              <a:rPr lang="en-US" dirty="0" smtClean="0"/>
              <a: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2057400" y="533400"/>
            <a:ext cx="7696200" cy="914400"/>
          </a:xfrm>
        </p:spPr>
        <p:txBody>
          <a:bodyPr/>
          <a:lstStyle/>
          <a:p>
            <a:r>
              <a:rPr lang="en-US" sz="4400" dirty="0" smtClean="0">
                <a:latin typeface="Arial" pitchFamily="34" charset="0"/>
                <a:cs typeface="Arial" pitchFamily="34" charset="0"/>
              </a:rPr>
              <a:t>Girl Scouts: Who We Are</a:t>
            </a:r>
            <a:endParaRPr lang="en-US" sz="4400" dirty="0">
              <a:latin typeface="Arial" pitchFamily="34" charset="0"/>
              <a:cs typeface="Arial" pitchFamily="34" charset="0"/>
            </a:endParaRPr>
          </a:p>
        </p:txBody>
      </p:sp>
      <p:sp>
        <p:nvSpPr>
          <p:cNvPr id="4" name="Rectangle 3"/>
          <p:cNvSpPr/>
          <p:nvPr/>
        </p:nvSpPr>
        <p:spPr>
          <a:xfrm>
            <a:off x="2133600" y="2132363"/>
            <a:ext cx="1810512" cy="1865376"/>
          </a:xfrm>
          <a:prstGeom prst="rect">
            <a:avLst/>
          </a:prstGeom>
          <a:solidFill>
            <a:schemeClr val="accent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203765" tIns="50933" rIns="101867" bIns="50933" anchor="ctr"/>
          <a:lstStyle/>
          <a:p>
            <a:endParaRPr lang="en-US" sz="2700" kern="0" dirty="0">
              <a:solidFill>
                <a:schemeClr val="bg1"/>
              </a:solidFill>
              <a:latin typeface="Franklin Gothic Book" pitchFamily="34" charset="0"/>
              <a:cs typeface="Corbel"/>
            </a:endParaRPr>
          </a:p>
        </p:txBody>
      </p:sp>
      <p:sp>
        <p:nvSpPr>
          <p:cNvPr id="5" name="Rectangle 20"/>
          <p:cNvSpPr>
            <a:spLocks noChangeArrowheads="1"/>
          </p:cNvSpPr>
          <p:nvPr/>
        </p:nvSpPr>
        <p:spPr bwMode="auto">
          <a:xfrm>
            <a:off x="2057400" y="2132363"/>
            <a:ext cx="1894954" cy="914557"/>
          </a:xfrm>
          <a:prstGeom prst="rect">
            <a:avLst/>
          </a:prstGeom>
          <a:noFill/>
          <a:ln w="9525">
            <a:noFill/>
            <a:miter lim="800000"/>
            <a:headEnd/>
            <a:tailEnd/>
          </a:ln>
        </p:spPr>
        <p:txBody>
          <a:bodyPr lIns="104539" tIns="0" rIns="104539" bIns="52272">
            <a:spAutoFit/>
            <a:scene3d>
              <a:camera prst="orthographicFront"/>
              <a:lightRig rig="soft" dir="t">
                <a:rot lat="0" lon="0" rev="10800000"/>
              </a:lightRig>
            </a:scene3d>
            <a:sp3d>
              <a:contourClr>
                <a:srgbClr val="DDDDDD"/>
              </a:contourClr>
            </a:sp3d>
          </a:bodyPr>
          <a:lstStyle/>
          <a:p>
            <a:pPr algn="ctr" defTabSz="1045781">
              <a:defRPr/>
            </a:pPr>
            <a:r>
              <a:rPr lang="en-US" sz="4500" b="1" baseline="30000" dirty="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rPr>
              <a:t>#</a:t>
            </a:r>
            <a:r>
              <a:rPr lang="en-US" sz="5600" b="1" dirty="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rPr>
              <a:t>1</a:t>
            </a:r>
          </a:p>
        </p:txBody>
      </p:sp>
      <p:sp>
        <p:nvSpPr>
          <p:cNvPr id="6" name="Rectangle 22"/>
          <p:cNvSpPr>
            <a:spLocks noChangeArrowheads="1"/>
          </p:cNvSpPr>
          <p:nvPr/>
        </p:nvSpPr>
        <p:spPr bwMode="auto">
          <a:xfrm>
            <a:off x="2057400" y="3046920"/>
            <a:ext cx="1917383" cy="552114"/>
          </a:xfrm>
          <a:prstGeom prst="rect">
            <a:avLst/>
          </a:prstGeom>
          <a:noFill/>
          <a:ln w="9525">
            <a:noFill/>
            <a:miter lim="800000"/>
            <a:headEnd/>
            <a:tailEnd/>
          </a:ln>
        </p:spPr>
        <p:txBody>
          <a:bodyPr lIns="0" tIns="52272" rIns="0"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largest girl-serving organization in US</a:t>
            </a:r>
            <a:endParaRPr lang="en-US" sz="1700" i="1" kern="0" dirty="0">
              <a:solidFill>
                <a:schemeClr val="bg1"/>
              </a:solidFill>
              <a:latin typeface="Franklin Gothic Book" pitchFamily="34" charset="0"/>
              <a:cs typeface="Corbel"/>
            </a:endParaRPr>
          </a:p>
        </p:txBody>
      </p:sp>
      <p:sp>
        <p:nvSpPr>
          <p:cNvPr id="8" name="Rectangle 7"/>
          <p:cNvSpPr/>
          <p:nvPr/>
        </p:nvSpPr>
        <p:spPr>
          <a:xfrm>
            <a:off x="4038600" y="2132363"/>
            <a:ext cx="1810512" cy="1865376"/>
          </a:xfrm>
          <a:prstGeom prst="rect">
            <a:avLst/>
          </a:prstGeom>
          <a:solidFill>
            <a:srgbClr val="0B493D"/>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203765" tIns="50933" rIns="101867" bIns="50933" anchor="ctr"/>
          <a:lstStyle/>
          <a:p>
            <a:endParaRPr lang="en-US" sz="2700" kern="0" dirty="0">
              <a:solidFill>
                <a:schemeClr val="bg1"/>
              </a:solidFill>
              <a:latin typeface="Franklin Gothic Book" pitchFamily="34" charset="0"/>
              <a:cs typeface="Corbel"/>
            </a:endParaRPr>
          </a:p>
        </p:txBody>
      </p:sp>
      <p:sp>
        <p:nvSpPr>
          <p:cNvPr id="7" name="Rectangle 6"/>
          <p:cNvSpPr>
            <a:spLocks noChangeArrowheads="1"/>
          </p:cNvSpPr>
          <p:nvPr/>
        </p:nvSpPr>
        <p:spPr bwMode="auto">
          <a:xfrm>
            <a:off x="4038600" y="2132363"/>
            <a:ext cx="1816355" cy="925723"/>
          </a:xfrm>
          <a:prstGeom prst="rect">
            <a:avLst/>
          </a:prstGeom>
          <a:noFill/>
          <a:ln w="9525">
            <a:noFill/>
            <a:miter lim="800000"/>
            <a:headEnd/>
            <a:tailEnd/>
          </a:ln>
        </p:spPr>
        <p:txBody>
          <a:bodyPr lIns="104539" tIns="0" rIns="104539" bIns="52272">
            <a:spAutoFit/>
            <a:scene3d>
              <a:camera prst="orthographicFront"/>
              <a:lightRig rig="soft" dir="t">
                <a:rot lat="0" lon="0" rev="10800000"/>
              </a:lightRig>
            </a:scene3d>
            <a:sp3d>
              <a:contourClr>
                <a:srgbClr val="DDDDDD"/>
              </a:contourClr>
            </a:sp3d>
          </a:bodyPr>
          <a:lstStyle/>
          <a:p>
            <a:pPr algn="ctr" defTabSz="1045781">
              <a:defRPr/>
            </a:pPr>
            <a:r>
              <a:rPr lang="en-US" sz="5600" b="1" dirty="0" smtClean="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rPr>
              <a:t>2.3</a:t>
            </a:r>
            <a:endParaRPr lang="en-US" sz="5600" b="1" dirty="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endParaRPr>
          </a:p>
        </p:txBody>
      </p:sp>
      <p:sp>
        <p:nvSpPr>
          <p:cNvPr id="9" name="Rectangle 18"/>
          <p:cNvSpPr>
            <a:spLocks noChangeArrowheads="1"/>
          </p:cNvSpPr>
          <p:nvPr/>
        </p:nvSpPr>
        <p:spPr bwMode="auto">
          <a:xfrm>
            <a:off x="3962400" y="3072661"/>
            <a:ext cx="1899920" cy="772671"/>
          </a:xfrm>
          <a:prstGeom prst="rect">
            <a:avLst/>
          </a:prstGeom>
          <a:noFill/>
          <a:ln w="9525">
            <a:noFill/>
            <a:miter lim="800000"/>
            <a:headEnd/>
            <a:tailEnd/>
          </a:ln>
        </p:spPr>
        <p:txBody>
          <a:bodyPr lIns="0" tIns="52272" rIns="0"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million</a:t>
            </a:r>
            <a:br>
              <a:rPr lang="en-US" sz="1700" kern="0" dirty="0" smtClean="0">
                <a:solidFill>
                  <a:schemeClr val="bg1"/>
                </a:solidFill>
                <a:latin typeface="Franklin Gothic Book" pitchFamily="34" charset="0"/>
                <a:cs typeface="Corbel"/>
              </a:rPr>
            </a:br>
            <a:r>
              <a:rPr lang="en-US" sz="1700" kern="0" dirty="0" smtClean="0">
                <a:solidFill>
                  <a:schemeClr val="bg1"/>
                </a:solidFill>
                <a:latin typeface="Franklin Gothic Book" pitchFamily="34" charset="0"/>
                <a:cs typeface="Corbel"/>
              </a:rPr>
              <a:t>girls</a:t>
            </a:r>
            <a:endParaRPr lang="en-US" sz="1700" kern="0" dirty="0">
              <a:solidFill>
                <a:schemeClr val="bg1"/>
              </a:solidFill>
              <a:latin typeface="Franklin Gothic Book" pitchFamily="34" charset="0"/>
              <a:cs typeface="Corbel"/>
            </a:endParaRPr>
          </a:p>
          <a:p>
            <a:pPr algn="ctr" defTabSz="1043588">
              <a:lnSpc>
                <a:spcPct val="85000"/>
              </a:lnSpc>
            </a:pPr>
            <a:r>
              <a:rPr lang="en-US" sz="1700" i="1" kern="0" dirty="0" smtClean="0">
                <a:solidFill>
                  <a:schemeClr val="bg1"/>
                </a:solidFill>
                <a:latin typeface="Franklin Gothic Book" pitchFamily="34" charset="0"/>
                <a:cs typeface="Corbel"/>
              </a:rPr>
              <a:t>Aged 5 -17</a:t>
            </a:r>
          </a:p>
        </p:txBody>
      </p:sp>
      <p:sp>
        <p:nvSpPr>
          <p:cNvPr id="10" name="Rectangle 9"/>
          <p:cNvSpPr/>
          <p:nvPr/>
        </p:nvSpPr>
        <p:spPr>
          <a:xfrm>
            <a:off x="5961888" y="2101116"/>
            <a:ext cx="1810512" cy="1865376"/>
          </a:xfrm>
          <a:prstGeom prst="rect">
            <a:avLst/>
          </a:prstGeom>
          <a:solidFill>
            <a:schemeClr val="accent3"/>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203765" tIns="50933" rIns="101867" bIns="50933" anchor="ctr"/>
          <a:lstStyle/>
          <a:p>
            <a:endParaRPr lang="en-US" sz="2700" kern="0" dirty="0">
              <a:solidFill>
                <a:schemeClr val="bg1"/>
              </a:solidFill>
              <a:latin typeface="Franklin Gothic Book" pitchFamily="34" charset="0"/>
              <a:cs typeface="Corbel"/>
            </a:endParaRPr>
          </a:p>
        </p:txBody>
      </p:sp>
      <p:sp>
        <p:nvSpPr>
          <p:cNvPr id="11" name="Rectangle 20"/>
          <p:cNvSpPr>
            <a:spLocks noChangeArrowheads="1"/>
          </p:cNvSpPr>
          <p:nvPr/>
        </p:nvSpPr>
        <p:spPr bwMode="auto">
          <a:xfrm>
            <a:off x="5849112" y="2132363"/>
            <a:ext cx="1816355" cy="925723"/>
          </a:xfrm>
          <a:prstGeom prst="rect">
            <a:avLst/>
          </a:prstGeom>
          <a:noFill/>
          <a:ln w="9525">
            <a:noFill/>
            <a:miter lim="800000"/>
            <a:headEnd/>
            <a:tailEnd/>
          </a:ln>
        </p:spPr>
        <p:txBody>
          <a:bodyPr wrap="square" lIns="104539" tIns="0" rIns="104539" bIns="52272">
            <a:spAutoFit/>
            <a:scene3d>
              <a:camera prst="orthographicFront"/>
              <a:lightRig rig="soft" dir="t">
                <a:rot lat="0" lon="0" rev="10800000"/>
              </a:lightRig>
            </a:scene3d>
            <a:sp3d>
              <a:contourClr>
                <a:srgbClr val="DDDDDD"/>
              </a:contourClr>
            </a:sp3d>
          </a:bodyPr>
          <a:lstStyle/>
          <a:p>
            <a:pPr algn="ctr" defTabSz="1045781">
              <a:defRPr/>
            </a:pPr>
            <a:r>
              <a:rPr lang="en-US" sz="5600" b="1" dirty="0" smtClean="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rPr>
              <a:t>59</a:t>
            </a:r>
            <a:endParaRPr lang="en-US" sz="5600" b="1" dirty="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endParaRPr>
          </a:p>
        </p:txBody>
      </p:sp>
      <p:sp>
        <p:nvSpPr>
          <p:cNvPr id="12" name="Rectangle 18"/>
          <p:cNvSpPr>
            <a:spLocks noChangeArrowheads="1"/>
          </p:cNvSpPr>
          <p:nvPr/>
        </p:nvSpPr>
        <p:spPr bwMode="auto">
          <a:xfrm>
            <a:off x="5891689" y="3072661"/>
            <a:ext cx="1880711" cy="772671"/>
          </a:xfrm>
          <a:prstGeom prst="rect">
            <a:avLst/>
          </a:prstGeom>
          <a:noFill/>
          <a:ln w="9525">
            <a:noFill/>
            <a:miter lim="800000"/>
            <a:headEnd/>
            <a:tailEnd/>
          </a:ln>
        </p:spPr>
        <p:txBody>
          <a:bodyPr lIns="0" tIns="52272" rIns="0"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million</a:t>
            </a:r>
            <a:br>
              <a:rPr lang="en-US" sz="1700" kern="0" dirty="0" smtClean="0">
                <a:solidFill>
                  <a:schemeClr val="bg1"/>
                </a:solidFill>
                <a:latin typeface="Franklin Gothic Book" pitchFamily="34" charset="0"/>
                <a:cs typeface="Corbel"/>
              </a:rPr>
            </a:br>
            <a:r>
              <a:rPr lang="en-US" sz="1700" kern="0" dirty="0" smtClean="0">
                <a:solidFill>
                  <a:schemeClr val="bg1"/>
                </a:solidFill>
                <a:latin typeface="Franklin Gothic Book" pitchFamily="34" charset="0"/>
                <a:cs typeface="Corbel"/>
              </a:rPr>
              <a:t>living</a:t>
            </a:r>
          </a:p>
          <a:p>
            <a:pPr algn="ctr" defTabSz="1043588">
              <a:lnSpc>
                <a:spcPct val="85000"/>
              </a:lnSpc>
            </a:pPr>
            <a:r>
              <a:rPr lang="en-US" sz="1700" i="1" kern="0" dirty="0" smtClean="0">
                <a:solidFill>
                  <a:schemeClr val="bg1"/>
                </a:solidFill>
                <a:latin typeface="Franklin Gothic Book" pitchFamily="34" charset="0"/>
                <a:cs typeface="Corbel"/>
              </a:rPr>
              <a:t>alumnae</a:t>
            </a:r>
          </a:p>
        </p:txBody>
      </p:sp>
      <p:sp>
        <p:nvSpPr>
          <p:cNvPr id="13" name="Rectangle 12"/>
          <p:cNvSpPr/>
          <p:nvPr/>
        </p:nvSpPr>
        <p:spPr>
          <a:xfrm>
            <a:off x="7848600" y="2133600"/>
            <a:ext cx="1810512" cy="1865376"/>
          </a:xfrm>
          <a:prstGeom prst="rect">
            <a:avLst/>
          </a:prstGeom>
          <a:solidFill>
            <a:srgbClr val="48B848"/>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203765" tIns="50933" rIns="101867" bIns="50933" anchor="ctr"/>
          <a:lstStyle/>
          <a:p>
            <a:endParaRPr lang="en-US" sz="2700" kern="0" dirty="0">
              <a:solidFill>
                <a:schemeClr val="bg1"/>
              </a:solidFill>
              <a:latin typeface="Franklin Gothic Book" pitchFamily="34" charset="0"/>
              <a:cs typeface="Corbel"/>
            </a:endParaRPr>
          </a:p>
        </p:txBody>
      </p:sp>
      <p:sp>
        <p:nvSpPr>
          <p:cNvPr id="14" name="Rectangle 20"/>
          <p:cNvSpPr>
            <a:spLocks noChangeArrowheads="1"/>
          </p:cNvSpPr>
          <p:nvPr/>
        </p:nvSpPr>
        <p:spPr bwMode="auto">
          <a:xfrm>
            <a:off x="8153400" y="2209800"/>
            <a:ext cx="1214600" cy="681553"/>
          </a:xfrm>
          <a:prstGeom prst="rect">
            <a:avLst/>
          </a:prstGeom>
          <a:noFill/>
          <a:ln w="9525">
            <a:noFill/>
            <a:miter lim="800000"/>
            <a:headEnd/>
            <a:tailEnd/>
          </a:ln>
        </p:spPr>
        <p:txBody>
          <a:bodyPr wrap="square" lIns="0" tIns="0" rIns="0" bIns="52272">
            <a:spAutoFit/>
            <a:scene3d>
              <a:camera prst="orthographicFront"/>
              <a:lightRig rig="soft" dir="t">
                <a:rot lat="0" lon="0" rev="10800000"/>
              </a:lightRig>
            </a:scene3d>
            <a:sp3d>
              <a:contourClr>
                <a:srgbClr val="DDDDDD"/>
              </a:contourClr>
            </a:sp3d>
          </a:bodyPr>
          <a:lstStyle/>
          <a:p>
            <a:pPr algn="ctr" defTabSz="1045781">
              <a:defRPr/>
            </a:pPr>
            <a:r>
              <a:rPr lang="en-US" sz="4000" b="1" dirty="0" smtClean="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rPr>
              <a:t>100</a:t>
            </a:r>
            <a:endParaRPr lang="en-US" sz="4000" b="1" dirty="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endParaRPr>
          </a:p>
        </p:txBody>
      </p:sp>
      <p:sp>
        <p:nvSpPr>
          <p:cNvPr id="15" name="Rectangle 14"/>
          <p:cNvSpPr>
            <a:spLocks noChangeArrowheads="1"/>
          </p:cNvSpPr>
          <p:nvPr/>
        </p:nvSpPr>
        <p:spPr bwMode="auto">
          <a:xfrm>
            <a:off x="7424758" y="2688898"/>
            <a:ext cx="2633642" cy="550302"/>
          </a:xfrm>
          <a:prstGeom prst="rect">
            <a:avLst/>
          </a:prstGeom>
          <a:noFill/>
          <a:ln w="9525">
            <a:noFill/>
            <a:miter lim="800000"/>
            <a:headEnd/>
            <a:tailEnd/>
          </a:ln>
        </p:spPr>
        <p:txBody>
          <a:bodyPr wrap="square" lIns="104539" tIns="52272" rIns="104539"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million  volunteer</a:t>
            </a:r>
          </a:p>
          <a:p>
            <a:pPr algn="ctr" defTabSz="1043588">
              <a:lnSpc>
                <a:spcPct val="85000"/>
              </a:lnSpc>
            </a:pPr>
            <a:r>
              <a:rPr lang="en-US" sz="1700" kern="0" dirty="0" smtClean="0">
                <a:solidFill>
                  <a:schemeClr val="bg1"/>
                </a:solidFill>
                <a:latin typeface="Franklin Gothic Book" pitchFamily="34" charset="0"/>
                <a:cs typeface="Corbel"/>
              </a:rPr>
              <a:t>service hours/yr</a:t>
            </a:r>
          </a:p>
        </p:txBody>
      </p:sp>
      <p:sp>
        <p:nvSpPr>
          <p:cNvPr id="16" name="Rectangle 19"/>
          <p:cNvSpPr>
            <a:spLocks noChangeArrowheads="1"/>
          </p:cNvSpPr>
          <p:nvPr/>
        </p:nvSpPr>
        <p:spPr bwMode="auto">
          <a:xfrm>
            <a:off x="8367335" y="3232678"/>
            <a:ext cx="1462465" cy="772671"/>
          </a:xfrm>
          <a:prstGeom prst="rect">
            <a:avLst/>
          </a:prstGeom>
          <a:noFill/>
          <a:ln w="9525">
            <a:noFill/>
            <a:miter lim="800000"/>
            <a:headEnd/>
            <a:tailEnd/>
          </a:ln>
        </p:spPr>
        <p:txBody>
          <a:bodyPr wrap="square" lIns="104539" tIns="52272" rIns="104539"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million</a:t>
            </a:r>
            <a:br>
              <a:rPr lang="en-US" sz="1700" kern="0" dirty="0" smtClean="0">
                <a:solidFill>
                  <a:schemeClr val="bg1"/>
                </a:solidFill>
                <a:latin typeface="Franklin Gothic Book" pitchFamily="34" charset="0"/>
                <a:cs typeface="Corbel"/>
              </a:rPr>
            </a:br>
            <a:r>
              <a:rPr lang="en-US" sz="1700" kern="0" dirty="0" smtClean="0">
                <a:solidFill>
                  <a:schemeClr val="bg1"/>
                </a:solidFill>
                <a:latin typeface="Franklin Gothic Book" pitchFamily="34" charset="0"/>
                <a:cs typeface="Corbel"/>
              </a:rPr>
              <a:t>active</a:t>
            </a:r>
            <a:endParaRPr lang="en-US" sz="1700" kern="0" dirty="0">
              <a:solidFill>
                <a:schemeClr val="bg1"/>
              </a:solidFill>
              <a:latin typeface="Franklin Gothic Book" pitchFamily="34" charset="0"/>
              <a:cs typeface="Corbel"/>
            </a:endParaRPr>
          </a:p>
          <a:p>
            <a:pPr algn="ctr" defTabSz="1043588">
              <a:lnSpc>
                <a:spcPct val="85000"/>
              </a:lnSpc>
            </a:pPr>
            <a:r>
              <a:rPr lang="en-US" sz="1700" i="1" kern="0" dirty="0" smtClean="0">
                <a:solidFill>
                  <a:schemeClr val="bg1"/>
                </a:solidFill>
                <a:latin typeface="Franklin Gothic Book" pitchFamily="34" charset="0"/>
                <a:cs typeface="Corbel"/>
              </a:rPr>
              <a:t>volunteers</a:t>
            </a:r>
          </a:p>
        </p:txBody>
      </p:sp>
      <p:sp>
        <p:nvSpPr>
          <p:cNvPr id="18" name="Rectangle 17"/>
          <p:cNvSpPr>
            <a:spLocks noChangeArrowheads="1"/>
          </p:cNvSpPr>
          <p:nvPr/>
        </p:nvSpPr>
        <p:spPr bwMode="auto">
          <a:xfrm>
            <a:off x="7959081" y="3284939"/>
            <a:ext cx="803919" cy="681553"/>
          </a:xfrm>
          <a:prstGeom prst="rect">
            <a:avLst/>
          </a:prstGeom>
          <a:noFill/>
          <a:ln w="9525">
            <a:noFill/>
            <a:miter lim="800000"/>
            <a:headEnd/>
            <a:tailEnd/>
          </a:ln>
        </p:spPr>
        <p:txBody>
          <a:bodyPr wrap="square" lIns="104539" tIns="0" rIns="104539" bIns="52272">
            <a:spAutoFit/>
            <a:scene3d>
              <a:camera prst="orthographicFront"/>
              <a:lightRig rig="soft" dir="t">
                <a:rot lat="0" lon="0" rev="10800000"/>
              </a:lightRig>
            </a:scene3d>
            <a:sp3d>
              <a:contourClr>
                <a:srgbClr val="DDDDDD"/>
              </a:contourClr>
            </a:sp3d>
          </a:bodyPr>
          <a:lstStyle/>
          <a:p>
            <a:pPr algn="ctr" defTabSz="1045781">
              <a:defRPr/>
            </a:pPr>
            <a:r>
              <a:rPr lang="en-US" sz="4000" b="1" dirty="0" smtClean="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rPr>
              <a:t>1</a:t>
            </a:r>
            <a:endParaRPr lang="en-US" sz="4000" b="1" dirty="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endParaRPr>
          </a:p>
        </p:txBody>
      </p:sp>
      <p:sp>
        <p:nvSpPr>
          <p:cNvPr id="19" name="Rectangle 18"/>
          <p:cNvSpPr/>
          <p:nvPr/>
        </p:nvSpPr>
        <p:spPr>
          <a:xfrm>
            <a:off x="2164271" y="4175085"/>
            <a:ext cx="1810512" cy="1865376"/>
          </a:xfrm>
          <a:prstGeom prst="rect">
            <a:avLst/>
          </a:prstGeom>
          <a:solidFill>
            <a:srgbClr val="48B848"/>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203765" tIns="50933" rIns="101867" bIns="50933" anchor="ctr"/>
          <a:lstStyle/>
          <a:p>
            <a:endParaRPr lang="en-US" sz="2700" kern="0" dirty="0">
              <a:solidFill>
                <a:schemeClr val="bg1"/>
              </a:solidFill>
              <a:latin typeface="Franklin Gothic Book" pitchFamily="34" charset="0"/>
              <a:cs typeface="Corbel"/>
            </a:endParaRPr>
          </a:p>
        </p:txBody>
      </p:sp>
      <p:sp>
        <p:nvSpPr>
          <p:cNvPr id="20" name="Rectangle 20"/>
          <p:cNvSpPr>
            <a:spLocks noChangeArrowheads="1"/>
          </p:cNvSpPr>
          <p:nvPr/>
        </p:nvSpPr>
        <p:spPr bwMode="auto">
          <a:xfrm>
            <a:off x="2057400" y="4266882"/>
            <a:ext cx="1965278" cy="838518"/>
          </a:xfrm>
          <a:prstGeom prst="rect">
            <a:avLst/>
          </a:prstGeom>
          <a:noFill/>
          <a:ln w="9525">
            <a:noFill/>
            <a:miter lim="800000"/>
            <a:headEnd/>
            <a:tailEnd/>
          </a:ln>
        </p:spPr>
        <p:txBody>
          <a:bodyPr lIns="104539" tIns="0" rIns="104539" bIns="52272">
            <a:spAutoFit/>
            <a:scene3d>
              <a:camera prst="orthographicFront"/>
              <a:lightRig rig="soft" dir="t">
                <a:rot lat="0" lon="0" rev="10800000"/>
              </a:lightRig>
            </a:scene3d>
            <a:sp3d>
              <a:contourClr>
                <a:srgbClr val="DDDDDD"/>
              </a:contourClr>
            </a:sp3d>
          </a:bodyPr>
          <a:lstStyle/>
          <a:p>
            <a:pPr algn="ctr" defTabSz="1045781">
              <a:defRPr/>
            </a:pPr>
            <a:r>
              <a:rPr lang="en-US" sz="5000" b="1" dirty="0" smtClean="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rPr>
              <a:t>112</a:t>
            </a:r>
            <a:endParaRPr lang="en-US" sz="5000" b="1" dirty="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endParaRPr>
          </a:p>
        </p:txBody>
      </p:sp>
      <p:sp>
        <p:nvSpPr>
          <p:cNvPr id="21" name="Rectangle 13"/>
          <p:cNvSpPr>
            <a:spLocks noChangeArrowheads="1"/>
          </p:cNvSpPr>
          <p:nvPr/>
        </p:nvSpPr>
        <p:spPr bwMode="auto">
          <a:xfrm>
            <a:off x="2111375" y="5288754"/>
            <a:ext cx="1851025" cy="550302"/>
          </a:xfrm>
          <a:prstGeom prst="rect">
            <a:avLst/>
          </a:prstGeom>
          <a:noFill/>
          <a:ln w="9525">
            <a:noFill/>
            <a:miter lim="800000"/>
            <a:headEnd/>
            <a:tailEnd/>
          </a:ln>
        </p:spPr>
        <p:txBody>
          <a:bodyPr lIns="104539" tIns="52272" rIns="104539"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Girl Scout </a:t>
            </a:r>
          </a:p>
          <a:p>
            <a:pPr algn="ctr" defTabSz="1043588">
              <a:lnSpc>
                <a:spcPct val="85000"/>
              </a:lnSpc>
            </a:pPr>
            <a:r>
              <a:rPr lang="en-US" sz="1700" kern="0" dirty="0" smtClean="0">
                <a:solidFill>
                  <a:schemeClr val="bg1"/>
                </a:solidFill>
                <a:latin typeface="Franklin Gothic Book" pitchFamily="34" charset="0"/>
                <a:cs typeface="Corbel"/>
              </a:rPr>
              <a:t>councils</a:t>
            </a:r>
            <a:endParaRPr lang="en-US" sz="1700" kern="0" dirty="0">
              <a:solidFill>
                <a:schemeClr val="bg1"/>
              </a:solidFill>
              <a:latin typeface="Franklin Gothic Book" pitchFamily="34" charset="0"/>
              <a:cs typeface="Corbel"/>
            </a:endParaRPr>
          </a:p>
        </p:txBody>
      </p:sp>
      <p:sp>
        <p:nvSpPr>
          <p:cNvPr id="22" name="Rectangle 21"/>
          <p:cNvSpPr/>
          <p:nvPr/>
        </p:nvSpPr>
        <p:spPr>
          <a:xfrm>
            <a:off x="4056888" y="4167360"/>
            <a:ext cx="1810512" cy="1865376"/>
          </a:xfrm>
          <a:prstGeom prst="rect">
            <a:avLst/>
          </a:prstGeom>
          <a:solidFill>
            <a:schemeClr val="accent3"/>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203765" tIns="50933" rIns="101867" bIns="50933" anchor="ctr"/>
          <a:lstStyle/>
          <a:p>
            <a:endParaRPr lang="en-US" sz="2700" kern="0" dirty="0">
              <a:solidFill>
                <a:schemeClr val="bg1"/>
              </a:solidFill>
              <a:latin typeface="Franklin Gothic Book" pitchFamily="34" charset="0"/>
              <a:cs typeface="Corbel"/>
            </a:endParaRPr>
          </a:p>
        </p:txBody>
      </p:sp>
      <p:sp>
        <p:nvSpPr>
          <p:cNvPr id="23" name="Rectangle 20"/>
          <p:cNvSpPr>
            <a:spLocks noChangeArrowheads="1"/>
          </p:cNvSpPr>
          <p:nvPr/>
        </p:nvSpPr>
        <p:spPr bwMode="auto">
          <a:xfrm>
            <a:off x="4061346" y="4266882"/>
            <a:ext cx="1882254" cy="838518"/>
          </a:xfrm>
          <a:prstGeom prst="rect">
            <a:avLst/>
          </a:prstGeom>
          <a:noFill/>
          <a:ln w="9525">
            <a:noFill/>
            <a:miter lim="800000"/>
            <a:headEnd/>
            <a:tailEnd/>
          </a:ln>
        </p:spPr>
        <p:txBody>
          <a:bodyPr lIns="104539" tIns="0" rIns="104539" bIns="52272">
            <a:spAutoFit/>
            <a:scene3d>
              <a:camera prst="orthographicFront"/>
              <a:lightRig rig="soft" dir="t">
                <a:rot lat="0" lon="0" rev="10800000"/>
              </a:lightRig>
            </a:scene3d>
            <a:sp3d>
              <a:contourClr>
                <a:srgbClr val="DDDDDD"/>
              </a:contourClr>
            </a:sp3d>
          </a:bodyPr>
          <a:lstStyle/>
          <a:p>
            <a:pPr algn="ctr" defTabSz="1045781">
              <a:defRPr/>
            </a:pPr>
            <a:r>
              <a:rPr lang="en-US" sz="5000" b="1" dirty="0" smtClean="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rPr>
              <a:t>90 +</a:t>
            </a:r>
            <a:endParaRPr lang="en-US" sz="5000" b="1" dirty="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endParaRPr>
          </a:p>
        </p:txBody>
      </p:sp>
      <p:sp>
        <p:nvSpPr>
          <p:cNvPr id="24" name="Rectangle 15"/>
          <p:cNvSpPr>
            <a:spLocks noChangeArrowheads="1"/>
          </p:cNvSpPr>
          <p:nvPr/>
        </p:nvSpPr>
        <p:spPr bwMode="auto">
          <a:xfrm>
            <a:off x="3962400" y="5094729"/>
            <a:ext cx="1913890" cy="772671"/>
          </a:xfrm>
          <a:prstGeom prst="rect">
            <a:avLst/>
          </a:prstGeom>
          <a:noFill/>
          <a:ln w="9525">
            <a:noFill/>
            <a:miter lim="800000"/>
            <a:headEnd/>
            <a:tailEnd/>
          </a:ln>
        </p:spPr>
        <p:txBody>
          <a:bodyPr lIns="104539" tIns="52272" rIns="104539"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USA Girl Scouts Overseas countries</a:t>
            </a:r>
          </a:p>
        </p:txBody>
      </p:sp>
      <p:sp>
        <p:nvSpPr>
          <p:cNvPr id="25" name="Rectangle 24"/>
          <p:cNvSpPr/>
          <p:nvPr/>
        </p:nvSpPr>
        <p:spPr>
          <a:xfrm>
            <a:off x="5961888" y="4162041"/>
            <a:ext cx="1810512" cy="1865376"/>
          </a:xfrm>
          <a:prstGeom prst="rect">
            <a:avLst/>
          </a:prstGeom>
          <a:solidFill>
            <a:schemeClr val="accent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203765" tIns="50933" rIns="101867" bIns="50933" anchor="ctr"/>
          <a:lstStyle/>
          <a:p>
            <a:endParaRPr lang="en-US" sz="2700" kern="0" dirty="0">
              <a:solidFill>
                <a:schemeClr val="bg1"/>
              </a:solidFill>
              <a:latin typeface="Franklin Gothic Book" pitchFamily="34" charset="0"/>
              <a:cs typeface="Corbel"/>
            </a:endParaRPr>
          </a:p>
        </p:txBody>
      </p:sp>
      <p:sp>
        <p:nvSpPr>
          <p:cNvPr id="26" name="Rectangle 20"/>
          <p:cNvSpPr>
            <a:spLocks noChangeArrowheads="1"/>
          </p:cNvSpPr>
          <p:nvPr/>
        </p:nvSpPr>
        <p:spPr bwMode="auto">
          <a:xfrm>
            <a:off x="6099408" y="4230486"/>
            <a:ext cx="1566059" cy="681553"/>
          </a:xfrm>
          <a:prstGeom prst="rect">
            <a:avLst/>
          </a:prstGeom>
          <a:noFill/>
          <a:ln w="9525">
            <a:noFill/>
            <a:miter lim="800000"/>
            <a:headEnd/>
            <a:tailEnd/>
          </a:ln>
        </p:spPr>
        <p:txBody>
          <a:bodyPr wrap="square" lIns="104539" tIns="0" rIns="104539" bIns="52272">
            <a:spAutoFit/>
            <a:scene3d>
              <a:camera prst="orthographicFront"/>
              <a:lightRig rig="soft" dir="t">
                <a:rot lat="0" lon="0" rev="10800000"/>
              </a:lightRig>
            </a:scene3d>
            <a:sp3d>
              <a:contourClr>
                <a:srgbClr val="DDDDDD"/>
              </a:contourClr>
            </a:sp3d>
          </a:bodyPr>
          <a:lstStyle/>
          <a:p>
            <a:pPr algn="ctr" defTabSz="1045781">
              <a:defRPr/>
            </a:pPr>
            <a:r>
              <a:rPr lang="en-US" sz="4000" b="1" dirty="0" smtClean="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rPr>
              <a:t>145</a:t>
            </a:r>
            <a:endParaRPr lang="en-US" sz="4000" b="1" dirty="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endParaRPr>
          </a:p>
        </p:txBody>
      </p:sp>
      <p:sp>
        <p:nvSpPr>
          <p:cNvPr id="27" name="Rectangle 15"/>
          <p:cNvSpPr>
            <a:spLocks noChangeArrowheads="1"/>
          </p:cNvSpPr>
          <p:nvPr/>
        </p:nvSpPr>
        <p:spPr bwMode="auto">
          <a:xfrm>
            <a:off x="5934710" y="4797426"/>
            <a:ext cx="1913890" cy="552114"/>
          </a:xfrm>
          <a:prstGeom prst="rect">
            <a:avLst/>
          </a:prstGeom>
          <a:noFill/>
          <a:ln w="9525">
            <a:noFill/>
            <a:miter lim="800000"/>
            <a:headEnd/>
            <a:tailEnd/>
          </a:ln>
        </p:spPr>
        <p:txBody>
          <a:bodyPr lIns="104539" tIns="52272" rIns="104539"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WAGGGS  member countries</a:t>
            </a:r>
          </a:p>
        </p:txBody>
      </p:sp>
      <p:sp>
        <p:nvSpPr>
          <p:cNvPr id="28" name="Rectangle 27"/>
          <p:cNvSpPr>
            <a:spLocks noChangeArrowheads="1"/>
          </p:cNvSpPr>
          <p:nvPr/>
        </p:nvSpPr>
        <p:spPr bwMode="auto">
          <a:xfrm>
            <a:off x="5977881" y="5349539"/>
            <a:ext cx="803919" cy="681553"/>
          </a:xfrm>
          <a:prstGeom prst="rect">
            <a:avLst/>
          </a:prstGeom>
          <a:noFill/>
          <a:ln w="9525">
            <a:noFill/>
            <a:miter lim="800000"/>
            <a:headEnd/>
            <a:tailEnd/>
          </a:ln>
        </p:spPr>
        <p:txBody>
          <a:bodyPr wrap="square" lIns="104539" tIns="0" rIns="104539" bIns="52272">
            <a:spAutoFit/>
            <a:scene3d>
              <a:camera prst="orthographicFront"/>
              <a:lightRig rig="soft" dir="t">
                <a:rot lat="0" lon="0" rev="10800000"/>
              </a:lightRig>
            </a:scene3d>
            <a:sp3d>
              <a:contourClr>
                <a:srgbClr val="DDDDDD"/>
              </a:contourClr>
            </a:sp3d>
          </a:bodyPr>
          <a:lstStyle/>
          <a:p>
            <a:pPr algn="ctr" defTabSz="1045781">
              <a:defRPr/>
            </a:pPr>
            <a:r>
              <a:rPr lang="en-US" sz="4000" b="1" dirty="0" smtClean="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rPr>
              <a:t>10</a:t>
            </a:r>
            <a:endParaRPr lang="en-US" sz="4000" b="1" dirty="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endParaRPr>
          </a:p>
        </p:txBody>
      </p:sp>
      <p:sp>
        <p:nvSpPr>
          <p:cNvPr id="29" name="Rectangle 19"/>
          <p:cNvSpPr>
            <a:spLocks noChangeArrowheads="1"/>
          </p:cNvSpPr>
          <p:nvPr/>
        </p:nvSpPr>
        <p:spPr bwMode="auto">
          <a:xfrm>
            <a:off x="6553200" y="5410200"/>
            <a:ext cx="1157665" cy="552114"/>
          </a:xfrm>
          <a:prstGeom prst="rect">
            <a:avLst/>
          </a:prstGeom>
          <a:noFill/>
          <a:ln w="9525">
            <a:noFill/>
            <a:miter lim="800000"/>
            <a:headEnd/>
            <a:tailEnd/>
          </a:ln>
        </p:spPr>
        <p:txBody>
          <a:bodyPr wrap="square" lIns="104539" tIns="52272" rIns="104539"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million</a:t>
            </a:r>
            <a:br>
              <a:rPr lang="en-US" sz="1700" kern="0" dirty="0" smtClean="0">
                <a:solidFill>
                  <a:schemeClr val="bg1"/>
                </a:solidFill>
                <a:latin typeface="Franklin Gothic Book" pitchFamily="34" charset="0"/>
                <a:cs typeface="Corbel"/>
              </a:rPr>
            </a:br>
            <a:r>
              <a:rPr lang="en-US" sz="1700" kern="0" dirty="0" smtClean="0">
                <a:solidFill>
                  <a:schemeClr val="bg1"/>
                </a:solidFill>
                <a:latin typeface="Franklin Gothic Book" pitchFamily="34" charset="0"/>
                <a:cs typeface="Corbel"/>
              </a:rPr>
              <a:t>girls</a:t>
            </a:r>
            <a:endParaRPr lang="en-US" sz="1700" i="1" kern="0" dirty="0" smtClean="0">
              <a:solidFill>
                <a:schemeClr val="bg1"/>
              </a:solidFill>
              <a:latin typeface="Franklin Gothic Book" pitchFamily="34" charset="0"/>
              <a:cs typeface="Corbel"/>
            </a:endParaRPr>
          </a:p>
        </p:txBody>
      </p:sp>
      <p:sp>
        <p:nvSpPr>
          <p:cNvPr id="30" name="Rectangle 29"/>
          <p:cNvSpPr/>
          <p:nvPr/>
        </p:nvSpPr>
        <p:spPr>
          <a:xfrm>
            <a:off x="7848600" y="4172712"/>
            <a:ext cx="1810512" cy="1865376"/>
          </a:xfrm>
          <a:prstGeom prst="rect">
            <a:avLst/>
          </a:prstGeom>
          <a:solidFill>
            <a:srgbClr val="0B493D"/>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203765" tIns="50933" rIns="101867" bIns="50933" anchor="ctr"/>
          <a:lstStyle/>
          <a:p>
            <a:endParaRPr lang="en-US" sz="2700" kern="0" dirty="0">
              <a:solidFill>
                <a:schemeClr val="bg1"/>
              </a:solidFill>
              <a:latin typeface="Franklin Gothic Book" pitchFamily="34" charset="0"/>
              <a:cs typeface="Corbel"/>
            </a:endParaRPr>
          </a:p>
        </p:txBody>
      </p:sp>
      <p:sp>
        <p:nvSpPr>
          <p:cNvPr id="31" name="Rectangle 20"/>
          <p:cNvSpPr>
            <a:spLocks noChangeArrowheads="1"/>
          </p:cNvSpPr>
          <p:nvPr/>
        </p:nvSpPr>
        <p:spPr bwMode="auto">
          <a:xfrm>
            <a:off x="7835484" y="4175085"/>
            <a:ext cx="1823628" cy="681553"/>
          </a:xfrm>
          <a:prstGeom prst="rect">
            <a:avLst/>
          </a:prstGeom>
          <a:noFill/>
          <a:ln w="9525">
            <a:noFill/>
            <a:miter lim="800000"/>
            <a:headEnd/>
            <a:tailEnd/>
          </a:ln>
        </p:spPr>
        <p:txBody>
          <a:bodyPr wrap="square" lIns="0" tIns="0" rIns="0" bIns="52272">
            <a:spAutoFit/>
            <a:scene3d>
              <a:camera prst="orthographicFront"/>
              <a:lightRig rig="soft" dir="t">
                <a:rot lat="0" lon="0" rev="10800000"/>
              </a:lightRig>
            </a:scene3d>
            <a:sp3d>
              <a:contourClr>
                <a:srgbClr val="DDDDDD"/>
              </a:contourClr>
            </a:sp3d>
          </a:bodyPr>
          <a:lstStyle/>
          <a:p>
            <a:pPr algn="ctr" defTabSz="1045781">
              <a:defRPr/>
            </a:pPr>
            <a:r>
              <a:rPr lang="en-US" sz="4000" b="1" dirty="0" smtClean="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rPr>
              <a:t>16th</a:t>
            </a:r>
            <a:endParaRPr lang="en-US" sz="4000" b="1" dirty="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endParaRPr>
          </a:p>
        </p:txBody>
      </p:sp>
      <p:sp>
        <p:nvSpPr>
          <p:cNvPr id="32" name="Rectangle 12"/>
          <p:cNvSpPr>
            <a:spLocks noChangeArrowheads="1"/>
          </p:cNvSpPr>
          <p:nvPr/>
        </p:nvSpPr>
        <p:spPr bwMode="auto">
          <a:xfrm>
            <a:off x="7731252" y="4738452"/>
            <a:ext cx="1927860" cy="550302"/>
          </a:xfrm>
          <a:prstGeom prst="rect">
            <a:avLst/>
          </a:prstGeom>
          <a:noFill/>
          <a:ln w="9525">
            <a:noFill/>
            <a:miter lim="800000"/>
            <a:headEnd/>
            <a:tailEnd/>
          </a:ln>
        </p:spPr>
        <p:txBody>
          <a:bodyPr lIns="104539" tIns="52272" rIns="104539"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most recognized</a:t>
            </a:r>
          </a:p>
          <a:p>
            <a:pPr algn="ctr" defTabSz="1043588">
              <a:lnSpc>
                <a:spcPct val="85000"/>
              </a:lnSpc>
            </a:pPr>
            <a:r>
              <a:rPr lang="en-US" sz="1700" kern="0" dirty="0" smtClean="0">
                <a:solidFill>
                  <a:schemeClr val="bg1"/>
                </a:solidFill>
                <a:latin typeface="Franklin Gothic Book" pitchFamily="34" charset="0"/>
                <a:cs typeface="Corbel"/>
              </a:rPr>
              <a:t>Nonprofit brand</a:t>
            </a:r>
          </a:p>
        </p:txBody>
      </p:sp>
      <p:sp>
        <p:nvSpPr>
          <p:cNvPr id="33" name="Rectangle 19"/>
          <p:cNvSpPr>
            <a:spLocks noChangeArrowheads="1"/>
          </p:cNvSpPr>
          <p:nvPr/>
        </p:nvSpPr>
        <p:spPr bwMode="auto">
          <a:xfrm>
            <a:off x="8595935" y="5265978"/>
            <a:ext cx="1157665" cy="774483"/>
          </a:xfrm>
          <a:prstGeom prst="rect">
            <a:avLst/>
          </a:prstGeom>
          <a:noFill/>
          <a:ln w="9525">
            <a:noFill/>
            <a:miter lim="800000"/>
            <a:headEnd/>
            <a:tailEnd/>
          </a:ln>
        </p:spPr>
        <p:txBody>
          <a:bodyPr wrap="square" lIns="104539" tIns="52272" rIns="104539"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Youth interest brand</a:t>
            </a:r>
            <a:endParaRPr lang="en-US" sz="1700" i="1" kern="0" dirty="0" smtClean="0">
              <a:solidFill>
                <a:schemeClr val="bg1"/>
              </a:solidFill>
              <a:latin typeface="Franklin Gothic Book" pitchFamily="34" charset="0"/>
              <a:cs typeface="Corbel"/>
            </a:endParaRPr>
          </a:p>
        </p:txBody>
      </p:sp>
      <p:sp>
        <p:nvSpPr>
          <p:cNvPr id="34" name="Rectangle 33"/>
          <p:cNvSpPr>
            <a:spLocks noChangeArrowheads="1"/>
          </p:cNvSpPr>
          <p:nvPr/>
        </p:nvSpPr>
        <p:spPr bwMode="auto">
          <a:xfrm>
            <a:off x="7959081" y="5334000"/>
            <a:ext cx="803919" cy="646671"/>
          </a:xfrm>
          <a:prstGeom prst="rect">
            <a:avLst/>
          </a:prstGeom>
          <a:noFill/>
          <a:ln w="9525">
            <a:noFill/>
            <a:miter lim="800000"/>
            <a:headEnd/>
            <a:tailEnd/>
          </a:ln>
        </p:spPr>
        <p:txBody>
          <a:bodyPr wrap="square" lIns="104539" tIns="0" rIns="104539" bIns="52272">
            <a:spAutoFit/>
            <a:scene3d>
              <a:camera prst="orthographicFront"/>
              <a:lightRig rig="soft" dir="t">
                <a:rot lat="0" lon="0" rev="10800000"/>
              </a:lightRig>
            </a:scene3d>
            <a:sp3d>
              <a:contourClr>
                <a:srgbClr val="DDDDDD"/>
              </a:contourClr>
            </a:sp3d>
          </a:bodyPr>
          <a:lstStyle/>
          <a:p>
            <a:pPr algn="ctr" defTabSz="1045781">
              <a:defRPr/>
            </a:pPr>
            <a:r>
              <a:rPr lang="en-US" sz="3800" b="1" dirty="0" smtClean="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rPr>
              <a:t>#1</a:t>
            </a:r>
            <a:endParaRPr lang="en-US" sz="3800" b="1" dirty="0">
              <a:solidFill>
                <a:schemeClr val="bg1"/>
              </a:solidFill>
              <a:effectLst>
                <a:outerShdw blurRad="38100" dist="38100" dir="2700000" algn="tl">
                  <a:srgbClr val="000000">
                    <a:alpha val="43137"/>
                  </a:srgbClr>
                </a:outerShdw>
              </a:effectLst>
              <a:latin typeface="Franklin Gothic Book" pitchFamily="34" charset="0"/>
              <a:ea typeface="MS PGothic" pitchFamily="34" charset="-128"/>
              <a:cs typeface="Arial"/>
            </a:endParaRPr>
          </a:p>
        </p:txBody>
      </p:sp>
      <p:sp>
        <p:nvSpPr>
          <p:cNvPr id="35" name="TextBox 34"/>
          <p:cNvSpPr txBox="1"/>
          <p:nvPr/>
        </p:nvSpPr>
        <p:spPr>
          <a:xfrm>
            <a:off x="7882368" y="6515100"/>
            <a:ext cx="2038297" cy="1104900"/>
          </a:xfrm>
          <a:prstGeom prst="rect">
            <a:avLst/>
          </a:prstGeom>
          <a:solidFill>
            <a:schemeClr val="bg1"/>
          </a:solidFill>
          <a:ln>
            <a:solidFill>
              <a:schemeClr val="bg1"/>
            </a:solidFill>
          </a:ln>
        </p:spPr>
        <p:txBody>
          <a:bodyPr vert="horz" wrap="square" lIns="101882" tIns="50941" rIns="101882" bIns="50941" rtlCol="0">
            <a:normAutofit/>
          </a:bodyPr>
          <a:lstStyle/>
          <a:p>
            <a:pPr marL="382059" marR="0" indent="-382059" algn="l" defTabSz="509412" rtl="0" eaLnBrk="1" fontAlgn="auto" latinLnBrk="0" hangingPunct="1">
              <a:lnSpc>
                <a:spcPct val="100000"/>
              </a:lnSpc>
              <a:spcBef>
                <a:spcPct val="20000"/>
              </a:spcBef>
              <a:spcAft>
                <a:spcPts val="600"/>
              </a:spcAft>
              <a:buClrTx/>
              <a:buSzTx/>
              <a:buFont typeface="Arial"/>
              <a:buChar char="•"/>
              <a:tabLst/>
            </a:pPr>
            <a:endParaRPr kumimoji="0" lang="en-US" sz="2857" b="0" i="0" u="none" strike="noStrike" kern="1200" cap="none" spc="0" normalizeH="0" baseline="0" noProof="0" dirty="0" smtClean="0">
              <a:ln>
                <a:noFill/>
              </a:ln>
              <a:solidFill>
                <a:schemeClr val="tx1"/>
              </a:solidFill>
              <a:effectLst/>
              <a:uLnTx/>
              <a:uFillTx/>
              <a:latin typeface="Omnes_GirlScouts Regular" pitchFamily="50" charset="0"/>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a:spLocks noChangeArrowheads="1"/>
          </p:cNvSpPr>
          <p:nvPr/>
        </p:nvSpPr>
        <p:spPr bwMode="auto">
          <a:xfrm>
            <a:off x="7424758" y="2688898"/>
            <a:ext cx="2633642" cy="550302"/>
          </a:xfrm>
          <a:prstGeom prst="rect">
            <a:avLst/>
          </a:prstGeom>
          <a:noFill/>
          <a:ln w="9525">
            <a:noFill/>
            <a:miter lim="800000"/>
            <a:headEnd/>
            <a:tailEnd/>
          </a:ln>
        </p:spPr>
        <p:txBody>
          <a:bodyPr wrap="square" lIns="104539" tIns="52272" rIns="104539"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million  volunteer</a:t>
            </a:r>
          </a:p>
          <a:p>
            <a:pPr algn="ctr" defTabSz="1043588">
              <a:lnSpc>
                <a:spcPct val="85000"/>
              </a:lnSpc>
            </a:pPr>
            <a:r>
              <a:rPr lang="en-US" sz="1700" kern="0" dirty="0" smtClean="0">
                <a:solidFill>
                  <a:schemeClr val="bg1"/>
                </a:solidFill>
                <a:latin typeface="Franklin Gothic Book" pitchFamily="34" charset="0"/>
                <a:cs typeface="Corbel"/>
              </a:rPr>
              <a:t>service hours/yr</a:t>
            </a:r>
          </a:p>
        </p:txBody>
      </p:sp>
      <p:sp>
        <p:nvSpPr>
          <p:cNvPr id="33" name="Rectangle 19"/>
          <p:cNvSpPr>
            <a:spLocks noChangeArrowheads="1"/>
          </p:cNvSpPr>
          <p:nvPr/>
        </p:nvSpPr>
        <p:spPr bwMode="auto">
          <a:xfrm>
            <a:off x="8672135" y="5257800"/>
            <a:ext cx="1157665" cy="774483"/>
          </a:xfrm>
          <a:prstGeom prst="rect">
            <a:avLst/>
          </a:prstGeom>
          <a:noFill/>
          <a:ln w="9525">
            <a:noFill/>
            <a:miter lim="800000"/>
            <a:headEnd/>
            <a:tailEnd/>
          </a:ln>
        </p:spPr>
        <p:txBody>
          <a:bodyPr wrap="square" lIns="104539" tIns="52272" rIns="104539" bIns="52272" anchor="ctr">
            <a:spAutoFit/>
          </a:bodyPr>
          <a:lstStyle/>
          <a:p>
            <a:pPr algn="ctr" defTabSz="1043588">
              <a:lnSpc>
                <a:spcPct val="85000"/>
              </a:lnSpc>
            </a:pPr>
            <a:r>
              <a:rPr lang="en-US" sz="1700" kern="0" dirty="0" smtClean="0">
                <a:solidFill>
                  <a:schemeClr val="bg1"/>
                </a:solidFill>
                <a:latin typeface="Franklin Gothic Book" pitchFamily="34" charset="0"/>
                <a:cs typeface="Corbel"/>
              </a:rPr>
              <a:t>Youth interest brand</a:t>
            </a:r>
            <a:endParaRPr lang="en-US" sz="1700" i="1" kern="0" dirty="0" smtClean="0">
              <a:solidFill>
                <a:schemeClr val="bg1"/>
              </a:solidFill>
              <a:latin typeface="Franklin Gothic Book" pitchFamily="34" charset="0"/>
              <a:cs typeface="Corbel"/>
            </a:endParaRPr>
          </a:p>
        </p:txBody>
      </p:sp>
      <p:sp>
        <p:nvSpPr>
          <p:cNvPr id="7" name="Rectangle 6"/>
          <p:cNvSpPr/>
          <p:nvPr/>
        </p:nvSpPr>
        <p:spPr>
          <a:xfrm>
            <a:off x="1981200" y="501650"/>
            <a:ext cx="6477000" cy="36830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3600" dirty="0">
              <a:solidFill>
                <a:schemeClr val="tx1"/>
              </a:solidFill>
              <a:latin typeface="+mj-lt"/>
              <a:cs typeface="Arial" pitchFamily="34" charset="0"/>
            </a:endParaRPr>
          </a:p>
          <a:p>
            <a:pPr>
              <a:defRPr/>
            </a:pPr>
            <a:endParaRPr lang="en-GB" sz="3600" dirty="0" smtClean="0">
              <a:solidFill>
                <a:srgbClr val="1F9E2E"/>
              </a:solidFill>
              <a:latin typeface="+mj-lt"/>
              <a:cs typeface="Arial" pitchFamily="34" charset="0"/>
            </a:endParaRPr>
          </a:p>
          <a:p>
            <a:pPr>
              <a:defRPr/>
            </a:pPr>
            <a:r>
              <a:rPr lang="en-US" sz="2800" dirty="0" smtClean="0">
                <a:solidFill>
                  <a:schemeClr val="tx1"/>
                </a:solidFill>
                <a:latin typeface="+mj-lt"/>
                <a:ea typeface="+mj-ea"/>
                <a:cs typeface="Franklin Gothic Medium"/>
              </a:rPr>
              <a:t>Only</a:t>
            </a:r>
            <a:r>
              <a:rPr lang="en-US" sz="3200" dirty="0" smtClean="0">
                <a:solidFill>
                  <a:schemeClr val="tx1"/>
                </a:solidFill>
                <a:latin typeface="+mj-lt"/>
                <a:ea typeface="+mj-ea"/>
                <a:cs typeface="Franklin Gothic Medium"/>
              </a:rPr>
              <a:t> </a:t>
            </a:r>
            <a:r>
              <a:rPr lang="en-US" sz="4800" dirty="0">
                <a:solidFill>
                  <a:schemeClr val="accent4"/>
                </a:solidFill>
                <a:latin typeface="+mj-lt"/>
                <a:cs typeface="Franklin Gothic Medium"/>
              </a:rPr>
              <a:t>1 in 5</a:t>
            </a:r>
            <a:r>
              <a:rPr lang="en-US" sz="3200" b="1" dirty="0">
                <a:solidFill>
                  <a:schemeClr val="tx1"/>
                </a:solidFill>
                <a:latin typeface="+mj-lt"/>
                <a:ea typeface="+mj-ea"/>
                <a:cs typeface="Franklin Gothic Medium"/>
              </a:rPr>
              <a:t> </a:t>
            </a:r>
            <a:r>
              <a:rPr lang="en-US" sz="2800" dirty="0">
                <a:solidFill>
                  <a:schemeClr val="tx1"/>
                </a:solidFill>
                <a:latin typeface="+mj-lt"/>
                <a:ea typeface="+mj-ea"/>
                <a:cs typeface="Franklin Gothic Medium"/>
              </a:rPr>
              <a:t>girls</a:t>
            </a:r>
            <a:r>
              <a:rPr lang="en-US" sz="2800" b="1" dirty="0">
                <a:solidFill>
                  <a:schemeClr val="tx1"/>
                </a:solidFill>
                <a:latin typeface="+mj-lt"/>
                <a:ea typeface="+mj-ea"/>
                <a:cs typeface="Franklin Gothic Medium"/>
              </a:rPr>
              <a:t> </a:t>
            </a:r>
            <a:r>
              <a:rPr lang="en-US" sz="2800" dirty="0">
                <a:solidFill>
                  <a:schemeClr val="tx1"/>
                </a:solidFill>
                <a:latin typeface="+mj-lt"/>
                <a:ea typeface="+mj-ea"/>
                <a:cs typeface="Franklin Gothic Medium"/>
              </a:rPr>
              <a:t>believe she has what it takes to lead.</a:t>
            </a:r>
          </a:p>
        </p:txBody>
      </p:sp>
      <p:pic>
        <p:nvPicPr>
          <p:cNvPr id="8" name="Picture 2" descr="E:\Graphics Jobs\Edelman\Girl Scouts June 2011\Assets\Stock Images\AA044092 GM.jpg"/>
          <p:cNvPicPr>
            <a:picLocks noChangeAspect="1" noChangeArrowheads="1"/>
          </p:cNvPicPr>
          <p:nvPr/>
        </p:nvPicPr>
        <p:blipFill>
          <a:blip r:embed="rId3" cstate="print"/>
          <a:srcRect/>
          <a:stretch>
            <a:fillRect/>
          </a:stretch>
        </p:blipFill>
        <p:spPr bwMode="auto">
          <a:xfrm>
            <a:off x="6629400" y="3429000"/>
            <a:ext cx="3429000" cy="3931427"/>
          </a:xfrm>
          <a:prstGeom prst="rect">
            <a:avLst/>
          </a:prstGeom>
          <a:noFill/>
          <a:ln w="9525">
            <a:noFill/>
            <a:miter lim="800000"/>
            <a:headEnd/>
            <a:tailEnd/>
          </a:ln>
        </p:spPr>
      </p:pic>
      <p:sp>
        <p:nvSpPr>
          <p:cNvPr id="6" name="Rectangle 5"/>
          <p:cNvSpPr/>
          <p:nvPr/>
        </p:nvSpPr>
        <p:spPr>
          <a:xfrm>
            <a:off x="1981200" y="3151187"/>
            <a:ext cx="5029200" cy="2030413"/>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sz="3600" dirty="0">
              <a:solidFill>
                <a:schemeClr val="tx1"/>
              </a:solidFill>
              <a:latin typeface="+mj-lt"/>
              <a:cs typeface="Arial" pitchFamily="34" charset="0"/>
            </a:endParaRPr>
          </a:p>
          <a:p>
            <a:pPr>
              <a:defRPr/>
            </a:pPr>
            <a:endParaRPr lang="en-GB" sz="3600" b="1" dirty="0">
              <a:solidFill>
                <a:srgbClr val="1F9E2E"/>
              </a:solidFill>
              <a:latin typeface="+mj-lt"/>
              <a:cs typeface="Arial" pitchFamily="34" charset="0"/>
            </a:endParaRPr>
          </a:p>
          <a:p>
            <a:pPr>
              <a:defRPr/>
            </a:pPr>
            <a:r>
              <a:rPr lang="en-US" sz="4800" b="1" dirty="0">
                <a:solidFill>
                  <a:schemeClr val="accent4"/>
                </a:solidFill>
                <a:latin typeface="+mj-lt"/>
                <a:cs typeface="Franklin Gothic Medium"/>
              </a:rPr>
              <a:t>40% </a:t>
            </a:r>
            <a:r>
              <a:rPr lang="en-US" sz="2800" dirty="0">
                <a:solidFill>
                  <a:schemeClr val="tx1"/>
                </a:solidFill>
                <a:latin typeface="+mj-lt"/>
                <a:ea typeface="+mj-ea"/>
                <a:cs typeface="Franklin Gothic Medium"/>
              </a:rPr>
              <a:t>of girls have been put down, usually by peers or classmates, when they try to lead. </a:t>
            </a:r>
          </a:p>
          <a:p>
            <a:pPr>
              <a:defRPr/>
            </a:pPr>
            <a:endParaRPr lang="en-US" sz="2800" b="1" dirty="0">
              <a:solidFill>
                <a:schemeClr val="tx1"/>
              </a:solidFill>
              <a:latin typeface="+mj-lt"/>
              <a:ea typeface="+mj-ea"/>
              <a:cs typeface="Franklin Gothic Medium"/>
            </a:endParaRPr>
          </a:p>
          <a:p>
            <a:pPr>
              <a:defRPr/>
            </a:pPr>
            <a:r>
              <a:rPr lang="en-US" sz="4800" b="1" dirty="0">
                <a:solidFill>
                  <a:schemeClr val="accent4"/>
                </a:solidFill>
                <a:latin typeface="+mj-lt"/>
                <a:cs typeface="Franklin Gothic Medium"/>
              </a:rPr>
              <a:t>61% </a:t>
            </a:r>
            <a:r>
              <a:rPr lang="en-US" sz="2800" dirty="0">
                <a:solidFill>
                  <a:schemeClr val="tx1"/>
                </a:solidFill>
                <a:latin typeface="+mj-lt"/>
                <a:ea typeface="+mj-ea"/>
                <a:cs typeface="Franklin Gothic Medium"/>
              </a:rPr>
              <a:t>of girls </a:t>
            </a:r>
            <a:r>
              <a:rPr lang="en-US" sz="2800" dirty="0" smtClean="0">
                <a:solidFill>
                  <a:schemeClr val="tx1"/>
                </a:solidFill>
                <a:latin typeface="+mj-lt"/>
                <a:ea typeface="+mj-ea"/>
                <a:cs typeface="Franklin Gothic Medium"/>
              </a:rPr>
              <a:t>are</a:t>
            </a:r>
            <a:r>
              <a:rPr lang="en-US" sz="2800" dirty="0">
                <a:solidFill>
                  <a:schemeClr val="tx1"/>
                </a:solidFill>
                <a:latin typeface="+mj-lt"/>
                <a:ea typeface="+mj-ea"/>
                <a:cs typeface="Franklin Gothic Medium"/>
              </a:rPr>
              <a:t> </a:t>
            </a:r>
            <a:r>
              <a:rPr lang="en-US" sz="2800" dirty="0" smtClean="0">
                <a:solidFill>
                  <a:schemeClr val="tx1"/>
                </a:solidFill>
                <a:latin typeface="+mj-lt"/>
                <a:ea typeface="+mj-ea"/>
                <a:cs typeface="Franklin Gothic Medium"/>
              </a:rPr>
              <a:t>deeply </a:t>
            </a:r>
            <a:r>
              <a:rPr lang="en-US" sz="2800" dirty="0">
                <a:solidFill>
                  <a:schemeClr val="tx1"/>
                </a:solidFill>
                <a:latin typeface="+mj-lt"/>
                <a:ea typeface="+mj-ea"/>
                <a:cs typeface="Franklin Gothic Medium"/>
              </a:rPr>
              <a:t>ambivalent </a:t>
            </a:r>
            <a:r>
              <a:rPr lang="en-US" sz="2800" dirty="0" smtClean="0">
                <a:solidFill>
                  <a:schemeClr val="tx1"/>
                </a:solidFill>
                <a:latin typeface="+mj-lt"/>
                <a:ea typeface="+mj-ea"/>
                <a:cs typeface="Franklin Gothic Medium"/>
              </a:rPr>
              <a:t>about </a:t>
            </a:r>
            <a:r>
              <a:rPr lang="en-US" sz="2800" dirty="0">
                <a:solidFill>
                  <a:schemeClr val="tx1"/>
                </a:solidFill>
                <a:latin typeface="+mj-lt"/>
                <a:ea typeface="+mj-ea"/>
                <a:cs typeface="Franklin Gothic Medium"/>
              </a:rPr>
              <a:t>leadership, </a:t>
            </a:r>
            <a:r>
              <a:rPr lang="en-US" sz="2800" dirty="0" smtClean="0">
                <a:solidFill>
                  <a:schemeClr val="tx1"/>
                </a:solidFill>
                <a:latin typeface="+mj-lt"/>
                <a:ea typeface="+mj-ea"/>
                <a:cs typeface="Franklin Gothic Medium"/>
              </a:rPr>
              <a:t>saying </a:t>
            </a:r>
            <a:r>
              <a:rPr lang="en-US" sz="2800" dirty="0">
                <a:solidFill>
                  <a:schemeClr val="tx1"/>
                </a:solidFill>
                <a:latin typeface="+mj-lt"/>
                <a:ea typeface="+mj-ea"/>
                <a:cs typeface="Franklin Gothic Medium"/>
              </a:rPr>
              <a:t>that being a </a:t>
            </a:r>
            <a:r>
              <a:rPr lang="en-US" sz="2800" dirty="0" smtClean="0">
                <a:solidFill>
                  <a:schemeClr val="tx1"/>
                </a:solidFill>
                <a:latin typeface="+mj-lt"/>
                <a:ea typeface="+mj-ea"/>
                <a:cs typeface="Franklin Gothic Medium"/>
              </a:rPr>
              <a:t>leader </a:t>
            </a:r>
          </a:p>
          <a:p>
            <a:pPr>
              <a:defRPr/>
            </a:pPr>
            <a:r>
              <a:rPr lang="en-US" sz="2800" dirty="0" smtClean="0">
                <a:solidFill>
                  <a:schemeClr val="tx1"/>
                </a:solidFill>
                <a:latin typeface="+mj-lt"/>
                <a:ea typeface="+mj-ea"/>
                <a:cs typeface="Franklin Gothic Medium"/>
              </a:rPr>
              <a:t>is </a:t>
            </a:r>
            <a:r>
              <a:rPr lang="en-US" sz="2800" dirty="0">
                <a:solidFill>
                  <a:schemeClr val="tx1"/>
                </a:solidFill>
                <a:latin typeface="+mj-lt"/>
                <a:ea typeface="+mj-ea"/>
                <a:cs typeface="Franklin Gothic Medium"/>
              </a:rPr>
              <a:t>not </a:t>
            </a:r>
            <a:r>
              <a:rPr lang="en-US" sz="2800" dirty="0" smtClean="0">
                <a:solidFill>
                  <a:schemeClr val="tx1"/>
                </a:solidFill>
                <a:latin typeface="+mj-lt"/>
                <a:ea typeface="+mj-ea"/>
                <a:cs typeface="Franklin Gothic Medium"/>
              </a:rPr>
              <a:t>important </a:t>
            </a:r>
            <a:r>
              <a:rPr lang="en-US" sz="2800" dirty="0">
                <a:solidFill>
                  <a:schemeClr val="tx1"/>
                </a:solidFill>
                <a:latin typeface="+mj-lt"/>
                <a:ea typeface="+mj-ea"/>
                <a:cs typeface="Franklin Gothic Medium"/>
              </a:rPr>
              <a:t>to them.</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Graphics Jobs\Edelman\Girl Scouts June 2011\Assets\Stock Images\106419198.jpg"/>
          <p:cNvPicPr>
            <a:picLocks noChangeAspect="1" noChangeArrowheads="1"/>
          </p:cNvPicPr>
          <p:nvPr/>
        </p:nvPicPr>
        <p:blipFill>
          <a:blip r:embed="rId3" cstate="email">
            <a:lum bright="58000" contrast="-70000"/>
          </a:blip>
          <a:srcRect/>
          <a:stretch>
            <a:fillRect/>
          </a:stretch>
        </p:blipFill>
        <p:spPr bwMode="auto">
          <a:xfrm>
            <a:off x="0" y="0"/>
            <a:ext cx="10058400" cy="7772400"/>
          </a:xfrm>
          <a:prstGeom prst="rect">
            <a:avLst/>
          </a:prstGeom>
          <a:noFill/>
          <a:ln w="9525">
            <a:noFill/>
            <a:miter lim="800000"/>
            <a:headEnd/>
            <a:tailEnd/>
          </a:ln>
        </p:spPr>
      </p:pic>
      <p:sp>
        <p:nvSpPr>
          <p:cNvPr id="10" name="TextBox 9"/>
          <p:cNvSpPr txBox="1"/>
          <p:nvPr/>
        </p:nvSpPr>
        <p:spPr>
          <a:xfrm>
            <a:off x="1481485" y="396285"/>
            <a:ext cx="7205315" cy="1395539"/>
          </a:xfrm>
          <a:prstGeom prst="rect">
            <a:avLst/>
          </a:prstGeom>
          <a:noFill/>
        </p:spPr>
        <p:txBody>
          <a:bodyPr wrap="square" lIns="101882" tIns="50941" rIns="101882" bIns="50941" rtlCol="0">
            <a:spAutoFit/>
          </a:bodyPr>
          <a:lstStyle/>
          <a:p>
            <a:pPr algn="ctr" defTabSz="508920">
              <a:spcBef>
                <a:spcPts val="1337"/>
              </a:spcBef>
            </a:pPr>
            <a:r>
              <a:rPr lang="en-US" sz="3600" b="1" dirty="0" smtClean="0">
                <a:latin typeface="Franklin Gothic Medium"/>
                <a:ea typeface="+mj-ea"/>
                <a:cs typeface="Franklin Gothic Medium"/>
              </a:rPr>
              <a:t>Girl Scouts is Addressing </a:t>
            </a:r>
            <a:r>
              <a:rPr lang="en-US" sz="3600" b="1" dirty="0">
                <a:latin typeface="Franklin Gothic Medium"/>
                <a:ea typeface="+mj-ea"/>
                <a:cs typeface="Franklin Gothic Medium"/>
              </a:rPr>
              <a:t>t</a:t>
            </a:r>
            <a:r>
              <a:rPr lang="en-US" sz="3600" b="1" dirty="0" smtClean="0">
                <a:latin typeface="Franklin Gothic Medium"/>
                <a:ea typeface="+mj-ea"/>
                <a:cs typeface="Franklin Gothic Medium"/>
              </a:rPr>
              <a:t>his Issue</a:t>
            </a:r>
            <a:endParaRPr lang="en-US" sz="3600" b="1" dirty="0">
              <a:latin typeface="Franklin Gothic Medium"/>
              <a:ea typeface="+mj-ea"/>
              <a:cs typeface="Franklin Gothic Medium"/>
            </a:endParaRPr>
          </a:p>
          <a:p>
            <a:pPr defTabSz="508920">
              <a:spcBef>
                <a:spcPts val="1337"/>
              </a:spcBef>
            </a:pPr>
            <a:endParaRPr lang="en-US" sz="3800" b="1" dirty="0" err="1" smtClean="0">
              <a:effectLst>
                <a:outerShdw blurRad="38100" dist="38100" dir="2700000" algn="tl">
                  <a:srgbClr val="000000">
                    <a:alpha val="43137"/>
                  </a:srgbClr>
                </a:outerShdw>
              </a:effectLst>
              <a:latin typeface="Franklin Gothic Book"/>
              <a:cs typeface="Franklin Gothic Book"/>
            </a:endParaRPr>
          </a:p>
        </p:txBody>
      </p:sp>
      <p:sp>
        <p:nvSpPr>
          <p:cNvPr id="9" name="Rectangular Callout 8"/>
          <p:cNvSpPr/>
          <p:nvPr/>
        </p:nvSpPr>
        <p:spPr>
          <a:xfrm rot="16200000">
            <a:off x="111389" y="2524598"/>
            <a:ext cx="6076392" cy="3873367"/>
          </a:xfrm>
          <a:prstGeom prst="wedgeRectCallout">
            <a:avLst/>
          </a:prstGeom>
          <a:solidFill>
            <a:schemeClr val="tx1">
              <a:lumMod val="75000"/>
              <a:alpha val="62000"/>
            </a:scheme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1252" tIns="35625" rIns="71252" bIns="35625" rtlCol="0" anchor="ctr"/>
          <a:lstStyle/>
          <a:p>
            <a:pPr algn="ctr" defTabSz="508920"/>
            <a:endParaRPr lang="en-US" dirty="0" smtClean="0">
              <a:solidFill>
                <a:prstClr val="white"/>
              </a:solidFill>
              <a:latin typeface="Franklin Gothic Book" pitchFamily="34" charset="0"/>
            </a:endParaRPr>
          </a:p>
        </p:txBody>
      </p:sp>
      <p:sp>
        <p:nvSpPr>
          <p:cNvPr id="11" name="TextBox 10"/>
          <p:cNvSpPr txBox="1"/>
          <p:nvPr/>
        </p:nvSpPr>
        <p:spPr>
          <a:xfrm>
            <a:off x="1398180" y="1901356"/>
            <a:ext cx="3576845" cy="5301736"/>
          </a:xfrm>
          <a:prstGeom prst="rect">
            <a:avLst/>
          </a:prstGeom>
          <a:noFill/>
        </p:spPr>
        <p:txBody>
          <a:bodyPr wrap="square" lIns="101882" tIns="50941" rIns="101882" bIns="50941" rtlCol="0">
            <a:spAutoFit/>
          </a:bodyPr>
          <a:lstStyle/>
          <a:p>
            <a:pPr defTabSz="508920">
              <a:spcBef>
                <a:spcPts val="1337"/>
              </a:spcBef>
            </a:pPr>
            <a:r>
              <a:rPr lang="en-US" sz="2700" dirty="0" smtClean="0">
                <a:solidFill>
                  <a:schemeClr val="bg1"/>
                </a:solidFill>
                <a:latin typeface="Franklin Gothic Book"/>
                <a:cs typeface="Franklin Gothic Book"/>
              </a:rPr>
              <a:t>Women represent half  (48%) of the workforce, but </a:t>
            </a:r>
            <a:r>
              <a:rPr lang="en-US" sz="2700" b="1" dirty="0" smtClean="0">
                <a:solidFill>
                  <a:schemeClr val="bg1"/>
                </a:solidFill>
                <a:latin typeface="Franklin Gothic Book"/>
                <a:cs typeface="Franklin Gothic Book"/>
              </a:rPr>
              <a:t>only 3% of CEO’s </a:t>
            </a:r>
          </a:p>
          <a:p>
            <a:pPr defTabSz="508920">
              <a:spcBef>
                <a:spcPts val="1337"/>
              </a:spcBef>
            </a:pPr>
            <a:endParaRPr lang="en-US" sz="2700" dirty="0" smtClean="0">
              <a:solidFill>
                <a:schemeClr val="bg1"/>
              </a:solidFill>
              <a:latin typeface="Franklin Gothic Book"/>
              <a:cs typeface="Franklin Gothic Book"/>
            </a:endParaRPr>
          </a:p>
          <a:p>
            <a:pPr defTabSz="508920">
              <a:spcBef>
                <a:spcPts val="1337"/>
              </a:spcBef>
            </a:pPr>
            <a:r>
              <a:rPr lang="en-US" sz="2700" dirty="0" smtClean="0">
                <a:solidFill>
                  <a:schemeClr val="bg1"/>
                </a:solidFill>
                <a:latin typeface="Franklin Gothic Book"/>
                <a:cs typeface="Franklin Gothic Book"/>
              </a:rPr>
              <a:t>Today, only </a:t>
            </a:r>
            <a:r>
              <a:rPr lang="en-US" sz="2700" b="1" dirty="0" smtClean="0">
                <a:solidFill>
                  <a:schemeClr val="bg1"/>
                </a:solidFill>
                <a:latin typeface="Franklin Gothic Book"/>
                <a:cs typeface="Franklin Gothic Book"/>
              </a:rPr>
              <a:t>17% of the 535 members of Congress </a:t>
            </a:r>
            <a:r>
              <a:rPr lang="en-US" sz="2700" dirty="0" smtClean="0">
                <a:solidFill>
                  <a:schemeClr val="bg1"/>
                </a:solidFill>
                <a:latin typeface="Franklin Gothic Book"/>
                <a:cs typeface="Franklin Gothic Book"/>
              </a:rPr>
              <a:t>are women</a:t>
            </a:r>
          </a:p>
          <a:p>
            <a:pPr defTabSz="508920">
              <a:spcBef>
                <a:spcPts val="1337"/>
              </a:spcBef>
            </a:pPr>
            <a:endParaRPr lang="en-US" sz="2700" dirty="0" smtClean="0">
              <a:solidFill>
                <a:schemeClr val="bg1"/>
              </a:solidFill>
              <a:latin typeface="Franklin Gothic Book"/>
              <a:cs typeface="Franklin Gothic Book"/>
            </a:endParaRPr>
          </a:p>
          <a:p>
            <a:pPr defTabSz="508920">
              <a:spcBef>
                <a:spcPts val="1337"/>
              </a:spcBef>
            </a:pPr>
            <a:r>
              <a:rPr lang="en-US" sz="2700" dirty="0" smtClean="0">
                <a:solidFill>
                  <a:schemeClr val="bg1"/>
                </a:solidFill>
                <a:latin typeface="Franklin Gothic Book"/>
                <a:cs typeface="Franklin Gothic Book"/>
              </a:rPr>
              <a:t>Across 10 industries, women hold </a:t>
            </a:r>
            <a:r>
              <a:rPr lang="en-US" sz="2700" b="1" dirty="0" smtClean="0">
                <a:solidFill>
                  <a:schemeClr val="bg1"/>
                </a:solidFill>
                <a:latin typeface="Franklin Gothic Book"/>
                <a:cs typeface="Franklin Gothic Book"/>
              </a:rPr>
              <a:t>just 18% of leadership positions</a:t>
            </a:r>
          </a:p>
        </p:txBody>
      </p:sp>
      <p:sp>
        <p:nvSpPr>
          <p:cNvPr id="12" name="Rectangular Callout 11"/>
          <p:cNvSpPr/>
          <p:nvPr/>
        </p:nvSpPr>
        <p:spPr>
          <a:xfrm rot="5400000">
            <a:off x="3949450" y="2525770"/>
            <a:ext cx="6111068" cy="3873367"/>
          </a:xfrm>
          <a:prstGeom prst="wedgeRectCallout">
            <a:avLst/>
          </a:prstGeom>
          <a:solidFill>
            <a:srgbClr val="00AE58">
              <a:alpha val="93000"/>
            </a:srgbClr>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1252" tIns="35625" rIns="71252" bIns="35625" rtlCol="0" anchor="ctr"/>
          <a:lstStyle/>
          <a:p>
            <a:pPr algn="ctr" defTabSz="508920"/>
            <a:endParaRPr lang="en-US" dirty="0" smtClean="0">
              <a:solidFill>
                <a:prstClr val="white"/>
              </a:solidFill>
              <a:latin typeface="Franklin Gothic Book" pitchFamily="34" charset="0"/>
            </a:endParaRPr>
          </a:p>
        </p:txBody>
      </p:sp>
      <p:sp>
        <p:nvSpPr>
          <p:cNvPr id="13" name="TextBox 12"/>
          <p:cNvSpPr txBox="1"/>
          <p:nvPr/>
        </p:nvSpPr>
        <p:spPr>
          <a:xfrm>
            <a:off x="5412717" y="1901357"/>
            <a:ext cx="3597856" cy="6299445"/>
          </a:xfrm>
          <a:prstGeom prst="rect">
            <a:avLst/>
          </a:prstGeom>
          <a:noFill/>
        </p:spPr>
        <p:txBody>
          <a:bodyPr wrap="square" lIns="101882" tIns="50941" rIns="101882" bIns="50941" rtlCol="0">
            <a:spAutoFit/>
          </a:bodyPr>
          <a:lstStyle/>
          <a:p>
            <a:pPr defTabSz="508920">
              <a:spcBef>
                <a:spcPts val="1337"/>
              </a:spcBef>
            </a:pPr>
            <a:r>
              <a:rPr lang="en-US" sz="2700" dirty="0" smtClean="0">
                <a:solidFill>
                  <a:schemeClr val="bg1"/>
                </a:solidFill>
                <a:latin typeface="Franklin Gothic Book"/>
                <a:cs typeface="Franklin Gothic Book"/>
              </a:rPr>
              <a:t>75% of professional </a:t>
            </a:r>
            <a:r>
              <a:rPr lang="en-US" sz="2700" b="1" dirty="0" smtClean="0">
                <a:solidFill>
                  <a:schemeClr val="bg1"/>
                </a:solidFill>
                <a:latin typeface="Franklin Gothic Book"/>
                <a:cs typeface="Franklin Gothic Book"/>
              </a:rPr>
              <a:t>“women of distinction” </a:t>
            </a:r>
            <a:r>
              <a:rPr lang="en-US" sz="2700" dirty="0" smtClean="0">
                <a:solidFill>
                  <a:schemeClr val="bg1"/>
                </a:solidFill>
                <a:latin typeface="Franklin Gothic Book"/>
                <a:cs typeface="Franklin Gothic Book"/>
              </a:rPr>
              <a:t>were once Girl Scouts</a:t>
            </a:r>
          </a:p>
          <a:p>
            <a:pPr defTabSz="508920">
              <a:spcBef>
                <a:spcPts val="1337"/>
              </a:spcBef>
            </a:pPr>
            <a:endParaRPr lang="en-US" sz="2700" dirty="0" smtClean="0">
              <a:solidFill>
                <a:schemeClr val="bg1"/>
              </a:solidFill>
              <a:latin typeface="Franklin Gothic Book"/>
              <a:cs typeface="Franklin Gothic Book"/>
            </a:endParaRPr>
          </a:p>
          <a:p>
            <a:pPr defTabSz="508920">
              <a:spcBef>
                <a:spcPts val="1337"/>
              </a:spcBef>
            </a:pPr>
            <a:r>
              <a:rPr lang="en-US" sz="2700" b="1" dirty="0" smtClean="0">
                <a:solidFill>
                  <a:schemeClr val="bg1"/>
                </a:solidFill>
                <a:latin typeface="Franklin Gothic Book"/>
                <a:cs typeface="Franklin Gothic Book"/>
              </a:rPr>
              <a:t>75% of women in Congress</a:t>
            </a:r>
            <a:r>
              <a:rPr lang="en-US" sz="2700" dirty="0" smtClean="0">
                <a:solidFill>
                  <a:schemeClr val="bg1"/>
                </a:solidFill>
                <a:latin typeface="Franklin Gothic Book"/>
                <a:cs typeface="Franklin Gothic Book"/>
              </a:rPr>
              <a:t> are </a:t>
            </a:r>
            <a:br>
              <a:rPr lang="en-US" sz="2700" dirty="0" smtClean="0">
                <a:solidFill>
                  <a:schemeClr val="bg1"/>
                </a:solidFill>
                <a:latin typeface="Franklin Gothic Book"/>
                <a:cs typeface="Franklin Gothic Book"/>
              </a:rPr>
            </a:br>
            <a:r>
              <a:rPr lang="en-US" sz="2700" dirty="0" smtClean="0">
                <a:solidFill>
                  <a:schemeClr val="bg1"/>
                </a:solidFill>
                <a:latin typeface="Franklin Gothic Book"/>
                <a:cs typeface="Franklin Gothic Book"/>
              </a:rPr>
              <a:t>former Girl Scouts</a:t>
            </a:r>
          </a:p>
          <a:p>
            <a:pPr defTabSz="508920">
              <a:spcBef>
                <a:spcPts val="1337"/>
              </a:spcBef>
            </a:pPr>
            <a:endParaRPr lang="en-US" sz="2700" dirty="0" smtClean="0">
              <a:solidFill>
                <a:schemeClr val="bg1"/>
              </a:solidFill>
              <a:latin typeface="Franklin Gothic Book"/>
              <a:cs typeface="Franklin Gothic Book"/>
            </a:endParaRPr>
          </a:p>
          <a:p>
            <a:pPr defTabSz="508920">
              <a:spcBef>
                <a:spcPts val="1337"/>
              </a:spcBef>
            </a:pPr>
            <a:r>
              <a:rPr lang="en-US" sz="2700" dirty="0" smtClean="0">
                <a:solidFill>
                  <a:schemeClr val="bg1"/>
                </a:solidFill>
                <a:latin typeface="Franklin Gothic Book"/>
                <a:cs typeface="Franklin Gothic Book"/>
              </a:rPr>
              <a:t>80% of </a:t>
            </a:r>
            <a:r>
              <a:rPr lang="en-US" sz="2700" b="1" dirty="0" smtClean="0">
                <a:solidFill>
                  <a:schemeClr val="bg1"/>
                </a:solidFill>
                <a:latin typeface="Franklin Gothic Book"/>
                <a:cs typeface="Franklin Gothic Book"/>
              </a:rPr>
              <a:t>female senior executives/business owners</a:t>
            </a:r>
            <a:r>
              <a:rPr lang="en-US" sz="2700" dirty="0" smtClean="0">
                <a:solidFill>
                  <a:schemeClr val="bg1"/>
                </a:solidFill>
                <a:latin typeface="Franklin Gothic Book"/>
                <a:cs typeface="Franklin Gothic Book"/>
              </a:rPr>
              <a:t> are GS Alumnae</a:t>
            </a:r>
          </a:p>
          <a:p>
            <a:pPr defTabSz="508920">
              <a:spcBef>
                <a:spcPts val="1337"/>
              </a:spcBef>
            </a:pPr>
            <a:endParaRPr lang="en-US" sz="2700" dirty="0" smtClean="0">
              <a:solidFill>
                <a:schemeClr val="bg1"/>
              </a:solidFill>
              <a:latin typeface="Franklin Gothic Book"/>
              <a:cs typeface="Franklin Gothic Book"/>
            </a:endParaRPr>
          </a:p>
        </p:txBody>
      </p:sp>
    </p:spTree>
    <p:extLst>
      <p:ext uri="{BB962C8B-B14F-4D97-AF65-F5344CB8AC3E}">
        <p14:creationId xmlns:p14="http://schemas.microsoft.com/office/powerpoint/2010/main" val="1352516531"/>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2"/>
          <p:cNvPicPr>
            <a:picLocks noChangeAspect="1" noChangeArrowheads="1"/>
          </p:cNvPicPr>
          <p:nvPr/>
        </p:nvPicPr>
        <p:blipFill>
          <a:blip r:embed="rId3" cstate="print"/>
          <a:srcRect/>
          <a:stretch>
            <a:fillRect/>
          </a:stretch>
        </p:blipFill>
        <p:spPr bwMode="auto">
          <a:xfrm>
            <a:off x="-233786" y="0"/>
            <a:ext cx="5703253" cy="7772400"/>
          </a:xfrm>
          <a:prstGeom prst="rect">
            <a:avLst/>
          </a:prstGeom>
          <a:noFill/>
          <a:ln w="9525">
            <a:noFill/>
            <a:miter lim="800000"/>
            <a:headEnd/>
            <a:tailEnd/>
          </a:ln>
        </p:spPr>
      </p:pic>
      <p:sp>
        <p:nvSpPr>
          <p:cNvPr id="7" name="Rectangular Callout 6"/>
          <p:cNvSpPr/>
          <p:nvPr/>
        </p:nvSpPr>
        <p:spPr>
          <a:xfrm>
            <a:off x="5872639" y="1487912"/>
            <a:ext cx="3860958" cy="3760258"/>
          </a:xfrm>
          <a:prstGeom prst="wedgeRectCallout">
            <a:avLst>
              <a:gd name="adj1" fmla="val -87353"/>
              <a:gd name="adj2" fmla="val 105556"/>
            </a:avLst>
          </a:prstGeom>
          <a:solidFill>
            <a:schemeClr val="bg1"/>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1252" tIns="35625" rIns="71252" bIns="35625" anchor="ctr"/>
          <a:lstStyle/>
          <a:p>
            <a:pPr defTabSz="508920">
              <a:defRPr/>
            </a:pPr>
            <a:r>
              <a:rPr lang="en-US" i="1" dirty="0" err="1" smtClean="0">
                <a:solidFill>
                  <a:schemeClr val="tx1"/>
                </a:solidFill>
                <a:latin typeface="Franklin Gothic Book" pitchFamily="34" charset="0"/>
              </a:rPr>
              <a:t>ToGetHerThere</a:t>
            </a:r>
            <a:r>
              <a:rPr lang="en-US" i="1" dirty="0">
                <a:solidFill>
                  <a:schemeClr val="tx1"/>
                </a:solidFill>
                <a:latin typeface="Franklin Gothic Book" pitchFamily="34" charset="0"/>
              </a:rPr>
              <a:t>: Sample Creative</a:t>
            </a:r>
          </a:p>
          <a:p>
            <a:pPr algn="ctr" defTabSz="508920">
              <a:defRPr/>
            </a:pPr>
            <a:endParaRPr lang="en-US" dirty="0">
              <a:solidFill>
                <a:schemeClr val="tx1"/>
              </a:solidFill>
              <a:latin typeface="Franklin Gothic Book" pitchFamily="34" charset="0"/>
            </a:endParaRPr>
          </a:p>
          <a:p>
            <a:pPr algn="ctr" defTabSz="508920">
              <a:defRPr/>
            </a:pPr>
            <a:r>
              <a:rPr lang="en-US" dirty="0">
                <a:solidFill>
                  <a:schemeClr val="tx1"/>
                </a:solidFill>
                <a:latin typeface="Franklin Gothic Book" pitchFamily="34" charset="0"/>
              </a:rPr>
              <a:t>In the past 30 years, there has been only a 1% increase of women in the U.S. Congress.</a:t>
            </a:r>
          </a:p>
          <a:p>
            <a:pPr algn="ctr" defTabSz="508920">
              <a:defRPr/>
            </a:pPr>
            <a:endParaRPr lang="en-US" dirty="0">
              <a:solidFill>
                <a:schemeClr val="tx1"/>
              </a:solidFill>
              <a:latin typeface="Franklin Gothic Book" pitchFamily="34" charset="0"/>
            </a:endParaRPr>
          </a:p>
          <a:p>
            <a:pPr algn="ctr" defTabSz="508920">
              <a:defRPr/>
            </a:pPr>
            <a:r>
              <a:rPr lang="en-US" dirty="0">
                <a:solidFill>
                  <a:schemeClr val="tx1"/>
                </a:solidFill>
                <a:latin typeface="Franklin Gothic Book" pitchFamily="34" charset="0"/>
              </a:rPr>
              <a:t>Give a girl our time and support today so she can find the courage, confidence and character she’ll need to be a leader tomorrow.</a:t>
            </a:r>
          </a:p>
        </p:txBody>
      </p:sp>
      <p:sp>
        <p:nvSpPr>
          <p:cNvPr id="4" name="Slide Number Placeholder 2"/>
          <p:cNvSpPr txBox="1">
            <a:spLocks/>
          </p:cNvSpPr>
          <p:nvPr/>
        </p:nvSpPr>
        <p:spPr>
          <a:xfrm>
            <a:off x="9388257" y="7206192"/>
            <a:ext cx="526457" cy="413808"/>
          </a:xfrm>
          <a:prstGeom prst="rect">
            <a:avLst/>
          </a:prstGeom>
        </p:spPr>
        <p:txBody>
          <a:bodyPr vert="horz" lIns="0" tIns="0" rIns="0" bIns="0" rtlCol="0" anchor="b"/>
          <a:lstStyle/>
          <a:p>
            <a:pPr algn="ctr" defTabSz="508920" fontAlgn="base">
              <a:spcBef>
                <a:spcPct val="0"/>
              </a:spcBef>
              <a:spcAft>
                <a:spcPct val="0"/>
              </a:spcAft>
              <a:defRPr/>
            </a:pPr>
            <a:r>
              <a:rPr lang="en-US" sz="1200" dirty="0" smtClean="0">
                <a:solidFill>
                  <a:schemeClr val="bg1"/>
                </a:solidFill>
                <a:latin typeface="Franklin Gothic Book"/>
                <a:cs typeface="Franklin Gothic Book"/>
              </a:rPr>
              <a:t>8</a:t>
            </a:r>
            <a:endParaRPr lang="en-US" sz="1200" dirty="0">
              <a:solidFill>
                <a:schemeClr val="bg1"/>
              </a:solidFill>
              <a:latin typeface="Franklin Gothic Book"/>
              <a:cs typeface="Franklin Gothic Book"/>
            </a:endParaRPr>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z="4200" dirty="0" smtClean="0"/>
              <a:t>Culture of Philanthropy</a:t>
            </a:r>
            <a:endParaRPr lang="en-US" sz="4200" dirty="0"/>
          </a:p>
        </p:txBody>
      </p:sp>
      <p:sp>
        <p:nvSpPr>
          <p:cNvPr id="12" name="Content Placeholder 10"/>
          <p:cNvSpPr>
            <a:spLocks noGrp="1"/>
          </p:cNvSpPr>
          <p:nvPr>
            <p:ph idx="16"/>
          </p:nvPr>
        </p:nvSpPr>
        <p:spPr>
          <a:xfrm>
            <a:off x="1308666" y="2029968"/>
            <a:ext cx="7803593" cy="3923329"/>
          </a:xfrm>
        </p:spPr>
        <p:txBody>
          <a:bodyPr/>
          <a:lstStyle/>
          <a:p>
            <a:pPr marL="381000" indent="-381000" defTabSz="508000" fontAlgn="base">
              <a:buFont typeface="Arial" pitchFamily="34" charset="0"/>
              <a:buChar char="•"/>
            </a:pPr>
            <a:r>
              <a:rPr lang="en-US" sz="3000" dirty="0"/>
              <a:t>A culture of philanthropy promotes </a:t>
            </a:r>
            <a:r>
              <a:rPr lang="en-US" sz="3000" dirty="0" smtClean="0"/>
              <a:t>attitudes </a:t>
            </a:r>
            <a:r>
              <a:rPr lang="en-US" sz="3000" dirty="0"/>
              <a:t>and behaviors that integrate philanthropy as a way of doing business.</a:t>
            </a:r>
          </a:p>
          <a:p>
            <a:pPr marL="381000" indent="-381000" defTabSz="508000" fontAlgn="base"/>
            <a:endParaRPr lang="en-US" sz="3000" dirty="0"/>
          </a:p>
          <a:p>
            <a:pPr marL="381000" indent="-381000" defTabSz="508000" fontAlgn="base">
              <a:buFont typeface="Arial" pitchFamily="34" charset="0"/>
              <a:buChar char="•"/>
            </a:pPr>
            <a:r>
              <a:rPr lang="en-US" sz="3000" dirty="0"/>
              <a:t>It aligns the organization’s values with community needs, and develops a process to build and facilitate relationships with an ever-expanding pool of stakeholders.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z="4200" dirty="0" smtClean="0">
                <a:latin typeface="Omnes_GirlScouts Semibold" pitchFamily="50" charset="0"/>
              </a:rPr>
              <a:t>Culture of Philanthropy</a:t>
            </a:r>
            <a:r>
              <a:rPr lang="en-US" dirty="0" smtClean="0">
                <a:latin typeface="Omnes_GirlScouts Semibold" pitchFamily="50" charset="0"/>
              </a:rPr>
              <a:t/>
            </a:r>
            <a:br>
              <a:rPr lang="en-US" dirty="0" smtClean="0">
                <a:latin typeface="Omnes_GirlScouts Semibold" pitchFamily="50" charset="0"/>
              </a:rPr>
            </a:br>
            <a:endParaRPr lang="en-US" dirty="0"/>
          </a:p>
        </p:txBody>
      </p:sp>
      <p:grpSp>
        <p:nvGrpSpPr>
          <p:cNvPr id="12" name="Group 28"/>
          <p:cNvGrpSpPr>
            <a:grpSpLocks/>
          </p:cNvGrpSpPr>
          <p:nvPr/>
        </p:nvGrpSpPr>
        <p:grpSpPr bwMode="auto">
          <a:xfrm>
            <a:off x="747760" y="1524000"/>
            <a:ext cx="8632825" cy="5700713"/>
            <a:chOff x="288" y="576"/>
            <a:chExt cx="5136" cy="3312"/>
          </a:xfrm>
        </p:grpSpPr>
        <p:sp>
          <p:nvSpPr>
            <p:cNvPr id="13" name="Oval 2"/>
            <p:cNvSpPr>
              <a:spLocks noChangeArrowheads="1"/>
            </p:cNvSpPr>
            <p:nvPr/>
          </p:nvSpPr>
          <p:spPr bwMode="auto">
            <a:xfrm>
              <a:off x="288" y="576"/>
              <a:ext cx="5136" cy="3312"/>
            </a:xfrm>
            <a:prstGeom prst="ellipse">
              <a:avLst/>
            </a:prstGeom>
            <a:ln>
              <a:headEnd/>
              <a:tailEnd/>
            </a:ln>
          </p:spPr>
          <p:style>
            <a:lnRef idx="2">
              <a:schemeClr val="accent4"/>
            </a:lnRef>
            <a:fillRef idx="1">
              <a:schemeClr val="lt1"/>
            </a:fillRef>
            <a:effectRef idx="0">
              <a:schemeClr val="accent4"/>
            </a:effectRef>
            <a:fontRef idx="minor">
              <a:schemeClr val="dk1"/>
            </a:fontRef>
          </p:style>
          <p:txBody>
            <a:bodyPr wrap="none" lIns="91418" tIns="45710" rIns="91418" bIns="45710" anchor="ctr"/>
            <a:lstStyle/>
            <a:p>
              <a:pPr>
                <a:defRPr/>
              </a:pPr>
              <a:endParaRPr lang="en-US"/>
            </a:p>
          </p:txBody>
        </p:sp>
        <p:grpSp>
          <p:nvGrpSpPr>
            <p:cNvPr id="14" name="Group 8"/>
            <p:cNvGrpSpPr>
              <a:grpSpLocks/>
            </p:cNvGrpSpPr>
            <p:nvPr/>
          </p:nvGrpSpPr>
          <p:grpSpPr bwMode="auto">
            <a:xfrm>
              <a:off x="1680" y="816"/>
              <a:ext cx="1248" cy="1296"/>
              <a:chOff x="1584" y="864"/>
              <a:chExt cx="1248" cy="1296"/>
            </a:xfrm>
          </p:grpSpPr>
          <p:sp>
            <p:nvSpPr>
              <p:cNvPr id="30" name="Oval 9"/>
              <p:cNvSpPr>
                <a:spLocks noChangeArrowheads="1"/>
              </p:cNvSpPr>
              <p:nvPr/>
            </p:nvSpPr>
            <p:spPr bwMode="auto">
              <a:xfrm>
                <a:off x="1584" y="864"/>
                <a:ext cx="1248" cy="1296"/>
              </a:xfrm>
              <a:prstGeom prst="ellipse">
                <a:avLst/>
              </a:prstGeom>
              <a:solidFill>
                <a:schemeClr val="accent1">
                  <a:alpha val="65097"/>
                </a:schemeClr>
              </a:solidFill>
              <a:ln w="9525">
                <a:solidFill>
                  <a:schemeClr val="tx1"/>
                </a:solidFill>
                <a:round/>
                <a:headEnd/>
                <a:tailEnd/>
              </a:ln>
            </p:spPr>
            <p:txBody>
              <a:bodyPr wrap="none" lIns="91418" tIns="45710" rIns="91418" bIns="45710" anchor="ctr"/>
              <a:lstStyle/>
              <a:p>
                <a:endParaRPr lang="en-US"/>
              </a:p>
            </p:txBody>
          </p:sp>
          <p:sp>
            <p:nvSpPr>
              <p:cNvPr id="31" name="Text Box 10"/>
              <p:cNvSpPr txBox="1">
                <a:spLocks noChangeArrowheads="1"/>
              </p:cNvSpPr>
              <p:nvPr/>
            </p:nvSpPr>
            <p:spPr bwMode="auto">
              <a:xfrm>
                <a:off x="1727" y="1023"/>
                <a:ext cx="1008" cy="426"/>
              </a:xfrm>
              <a:prstGeom prst="rect">
                <a:avLst/>
              </a:prstGeom>
              <a:noFill/>
              <a:ln w="9525">
                <a:noFill/>
                <a:miter lim="800000"/>
                <a:headEnd/>
                <a:tailEnd/>
              </a:ln>
            </p:spPr>
            <p:txBody>
              <a:bodyPr lIns="91418" tIns="45710" rIns="91418" bIns="45710">
                <a:spAutoFit/>
              </a:bodyPr>
              <a:lstStyle/>
              <a:p>
                <a:pPr algn="ctr">
                  <a:spcBef>
                    <a:spcPct val="50000"/>
                  </a:spcBef>
                </a:pPr>
                <a:r>
                  <a:rPr lang="en-US" b="1">
                    <a:latin typeface="Franklin Gothic Book" pitchFamily="34" charset="0"/>
                  </a:rPr>
                  <a:t>Program and Beneficiaries  </a:t>
                </a:r>
              </a:p>
            </p:txBody>
          </p:sp>
        </p:grpSp>
        <p:grpSp>
          <p:nvGrpSpPr>
            <p:cNvPr id="15" name="Group 11"/>
            <p:cNvGrpSpPr>
              <a:grpSpLocks/>
            </p:cNvGrpSpPr>
            <p:nvPr/>
          </p:nvGrpSpPr>
          <p:grpSpPr bwMode="auto">
            <a:xfrm>
              <a:off x="1104" y="1632"/>
              <a:ext cx="1248" cy="1296"/>
              <a:chOff x="1584" y="864"/>
              <a:chExt cx="1248" cy="1296"/>
            </a:xfrm>
          </p:grpSpPr>
          <p:sp>
            <p:nvSpPr>
              <p:cNvPr id="28" name="Oval 12"/>
              <p:cNvSpPr>
                <a:spLocks noChangeArrowheads="1"/>
              </p:cNvSpPr>
              <p:nvPr/>
            </p:nvSpPr>
            <p:spPr bwMode="auto">
              <a:xfrm>
                <a:off x="1584" y="864"/>
                <a:ext cx="1248" cy="1296"/>
              </a:xfrm>
              <a:prstGeom prst="ellipse">
                <a:avLst/>
              </a:prstGeom>
              <a:solidFill>
                <a:schemeClr val="accent1">
                  <a:alpha val="65097"/>
                </a:schemeClr>
              </a:solidFill>
              <a:ln w="9525">
                <a:solidFill>
                  <a:schemeClr val="tx1"/>
                </a:solidFill>
                <a:round/>
                <a:headEnd/>
                <a:tailEnd/>
              </a:ln>
            </p:spPr>
            <p:txBody>
              <a:bodyPr wrap="none" lIns="91418" tIns="45710" rIns="91418" bIns="45710" anchor="ctr"/>
              <a:lstStyle/>
              <a:p>
                <a:endParaRPr lang="en-US"/>
              </a:p>
            </p:txBody>
          </p:sp>
          <p:sp>
            <p:nvSpPr>
              <p:cNvPr id="29" name="Text Box 13"/>
              <p:cNvSpPr txBox="1">
                <a:spLocks noChangeArrowheads="1"/>
              </p:cNvSpPr>
              <p:nvPr/>
            </p:nvSpPr>
            <p:spPr bwMode="auto">
              <a:xfrm>
                <a:off x="1616" y="1311"/>
                <a:ext cx="1008" cy="447"/>
              </a:xfrm>
              <a:prstGeom prst="rect">
                <a:avLst/>
              </a:prstGeom>
              <a:noFill/>
              <a:ln w="9525">
                <a:noFill/>
                <a:miter lim="800000"/>
                <a:headEnd/>
                <a:tailEnd/>
              </a:ln>
            </p:spPr>
            <p:txBody>
              <a:bodyPr lIns="91418" tIns="45710" rIns="91418" bIns="45710">
                <a:spAutoFit/>
              </a:bodyPr>
              <a:lstStyle/>
              <a:p>
                <a:pPr algn="ctr">
                  <a:spcBef>
                    <a:spcPct val="50000"/>
                  </a:spcBef>
                </a:pPr>
                <a:r>
                  <a:rPr lang="en-US" sz="2200" b="1">
                    <a:latin typeface="Franklin Gothic Book" pitchFamily="34" charset="0"/>
                  </a:rPr>
                  <a:t>Professional Staff</a:t>
                </a:r>
              </a:p>
            </p:txBody>
          </p:sp>
        </p:grpSp>
        <p:grpSp>
          <p:nvGrpSpPr>
            <p:cNvPr id="16" name="Group 14"/>
            <p:cNvGrpSpPr>
              <a:grpSpLocks/>
            </p:cNvGrpSpPr>
            <p:nvPr/>
          </p:nvGrpSpPr>
          <p:grpSpPr bwMode="auto">
            <a:xfrm>
              <a:off x="2832" y="753"/>
              <a:ext cx="1248" cy="1296"/>
              <a:chOff x="1584" y="801"/>
              <a:chExt cx="1248" cy="1296"/>
            </a:xfrm>
          </p:grpSpPr>
          <p:sp>
            <p:nvSpPr>
              <p:cNvPr id="26" name="Oval 15"/>
              <p:cNvSpPr>
                <a:spLocks noChangeArrowheads="1"/>
              </p:cNvSpPr>
              <p:nvPr/>
            </p:nvSpPr>
            <p:spPr bwMode="auto">
              <a:xfrm>
                <a:off x="1584" y="801"/>
                <a:ext cx="1248" cy="1296"/>
              </a:xfrm>
              <a:prstGeom prst="ellipse">
                <a:avLst/>
              </a:prstGeom>
              <a:solidFill>
                <a:schemeClr val="accent1">
                  <a:alpha val="65097"/>
                </a:schemeClr>
              </a:solidFill>
              <a:ln w="9525">
                <a:solidFill>
                  <a:schemeClr val="tx1"/>
                </a:solidFill>
                <a:round/>
                <a:headEnd/>
                <a:tailEnd/>
              </a:ln>
            </p:spPr>
            <p:txBody>
              <a:bodyPr wrap="none" lIns="91418" tIns="45710" rIns="91418" bIns="45710" anchor="ctr"/>
              <a:lstStyle/>
              <a:p>
                <a:endParaRPr lang="en-US"/>
              </a:p>
            </p:txBody>
          </p:sp>
          <p:sp>
            <p:nvSpPr>
              <p:cNvPr id="27" name="Text Box 16"/>
              <p:cNvSpPr txBox="1">
                <a:spLocks noChangeArrowheads="1"/>
              </p:cNvSpPr>
              <p:nvPr/>
            </p:nvSpPr>
            <p:spPr bwMode="auto">
              <a:xfrm>
                <a:off x="1728" y="975"/>
                <a:ext cx="1008" cy="608"/>
              </a:xfrm>
              <a:prstGeom prst="rect">
                <a:avLst/>
              </a:prstGeom>
              <a:noFill/>
              <a:ln w="9525">
                <a:noFill/>
                <a:miter lim="800000"/>
                <a:headEnd/>
                <a:tailEnd/>
              </a:ln>
            </p:spPr>
            <p:txBody>
              <a:bodyPr lIns="91418" tIns="45710" rIns="91418" bIns="45710">
                <a:spAutoFit/>
              </a:bodyPr>
              <a:lstStyle/>
              <a:p>
                <a:pPr algn="ctr">
                  <a:spcBef>
                    <a:spcPct val="50000"/>
                  </a:spcBef>
                </a:pPr>
                <a:r>
                  <a:rPr lang="en-US" b="1">
                    <a:latin typeface="Franklin Gothic Book" pitchFamily="34" charset="0"/>
                  </a:rPr>
                  <a:t>Mission, Vision, Strategic Plan </a:t>
                </a:r>
              </a:p>
            </p:txBody>
          </p:sp>
        </p:grpSp>
        <p:grpSp>
          <p:nvGrpSpPr>
            <p:cNvPr id="17" name="Group 17"/>
            <p:cNvGrpSpPr>
              <a:grpSpLocks/>
            </p:cNvGrpSpPr>
            <p:nvPr/>
          </p:nvGrpSpPr>
          <p:grpSpPr bwMode="auto">
            <a:xfrm>
              <a:off x="3216" y="1776"/>
              <a:ext cx="1248" cy="1296"/>
              <a:chOff x="1584" y="864"/>
              <a:chExt cx="1248" cy="1296"/>
            </a:xfrm>
          </p:grpSpPr>
          <p:sp>
            <p:nvSpPr>
              <p:cNvPr id="24" name="Oval 18"/>
              <p:cNvSpPr>
                <a:spLocks noChangeArrowheads="1"/>
              </p:cNvSpPr>
              <p:nvPr/>
            </p:nvSpPr>
            <p:spPr bwMode="auto">
              <a:xfrm>
                <a:off x="1584" y="864"/>
                <a:ext cx="1248" cy="1296"/>
              </a:xfrm>
              <a:prstGeom prst="ellipse">
                <a:avLst/>
              </a:prstGeom>
              <a:solidFill>
                <a:schemeClr val="accent1">
                  <a:alpha val="65097"/>
                </a:schemeClr>
              </a:solidFill>
              <a:ln w="9525">
                <a:solidFill>
                  <a:schemeClr val="tx1"/>
                </a:solidFill>
                <a:round/>
                <a:headEnd/>
                <a:tailEnd/>
              </a:ln>
            </p:spPr>
            <p:txBody>
              <a:bodyPr wrap="none" lIns="91418" tIns="45710" rIns="91418" bIns="45710" anchor="ctr"/>
              <a:lstStyle/>
              <a:p>
                <a:endParaRPr lang="en-US"/>
              </a:p>
            </p:txBody>
          </p:sp>
          <p:sp>
            <p:nvSpPr>
              <p:cNvPr id="25" name="Text Box 19"/>
              <p:cNvSpPr txBox="1">
                <a:spLocks noChangeArrowheads="1"/>
              </p:cNvSpPr>
              <p:nvPr/>
            </p:nvSpPr>
            <p:spPr bwMode="auto">
              <a:xfrm>
                <a:off x="1728" y="1248"/>
                <a:ext cx="1008" cy="608"/>
              </a:xfrm>
              <a:prstGeom prst="rect">
                <a:avLst/>
              </a:prstGeom>
              <a:noFill/>
              <a:ln w="9525">
                <a:noFill/>
                <a:miter lim="800000"/>
                <a:headEnd/>
                <a:tailEnd/>
              </a:ln>
            </p:spPr>
            <p:txBody>
              <a:bodyPr lIns="91418" tIns="45710" rIns="91418" bIns="45710">
                <a:spAutoFit/>
              </a:bodyPr>
              <a:lstStyle/>
              <a:p>
                <a:pPr algn="ctr">
                  <a:spcBef>
                    <a:spcPct val="50000"/>
                  </a:spcBef>
                </a:pPr>
                <a:r>
                  <a:rPr lang="en-US" b="1">
                    <a:latin typeface="Franklin Gothic Book" pitchFamily="34" charset="0"/>
                  </a:rPr>
                  <a:t>Infrastructure and Fiscal Management </a:t>
                </a:r>
              </a:p>
            </p:txBody>
          </p:sp>
        </p:grpSp>
        <p:grpSp>
          <p:nvGrpSpPr>
            <p:cNvPr id="18" name="Group 20"/>
            <p:cNvGrpSpPr>
              <a:grpSpLocks/>
            </p:cNvGrpSpPr>
            <p:nvPr/>
          </p:nvGrpSpPr>
          <p:grpSpPr bwMode="auto">
            <a:xfrm>
              <a:off x="2112" y="2208"/>
              <a:ext cx="1248" cy="1296"/>
              <a:chOff x="1584" y="864"/>
              <a:chExt cx="1248" cy="1296"/>
            </a:xfrm>
          </p:grpSpPr>
          <p:sp>
            <p:nvSpPr>
              <p:cNvPr id="22" name="Oval 21"/>
              <p:cNvSpPr>
                <a:spLocks noChangeArrowheads="1"/>
              </p:cNvSpPr>
              <p:nvPr/>
            </p:nvSpPr>
            <p:spPr bwMode="auto">
              <a:xfrm>
                <a:off x="1584" y="864"/>
                <a:ext cx="1248" cy="1296"/>
              </a:xfrm>
              <a:prstGeom prst="ellipse">
                <a:avLst/>
              </a:prstGeom>
              <a:solidFill>
                <a:schemeClr val="accent1">
                  <a:alpha val="65097"/>
                </a:schemeClr>
              </a:solidFill>
              <a:ln w="9525">
                <a:solidFill>
                  <a:schemeClr val="tx1"/>
                </a:solidFill>
                <a:round/>
                <a:headEnd/>
                <a:tailEnd/>
              </a:ln>
            </p:spPr>
            <p:txBody>
              <a:bodyPr wrap="none" lIns="91418" tIns="45710" rIns="91418" bIns="45710" anchor="ctr"/>
              <a:lstStyle/>
              <a:p>
                <a:endParaRPr lang="en-US"/>
              </a:p>
            </p:txBody>
          </p:sp>
          <p:sp>
            <p:nvSpPr>
              <p:cNvPr id="23" name="Text Box 22"/>
              <p:cNvSpPr txBox="1">
                <a:spLocks noChangeArrowheads="1"/>
              </p:cNvSpPr>
              <p:nvPr/>
            </p:nvSpPr>
            <p:spPr bwMode="auto">
              <a:xfrm>
                <a:off x="1728" y="1387"/>
                <a:ext cx="1008" cy="426"/>
              </a:xfrm>
              <a:prstGeom prst="rect">
                <a:avLst/>
              </a:prstGeom>
              <a:noFill/>
              <a:ln w="9525">
                <a:noFill/>
                <a:miter lim="800000"/>
                <a:headEnd/>
                <a:tailEnd/>
              </a:ln>
            </p:spPr>
            <p:txBody>
              <a:bodyPr lIns="91418" tIns="45710" rIns="91418" bIns="45710">
                <a:spAutoFit/>
              </a:bodyPr>
              <a:lstStyle/>
              <a:p>
                <a:pPr algn="ctr">
                  <a:spcBef>
                    <a:spcPct val="50000"/>
                  </a:spcBef>
                </a:pPr>
                <a:r>
                  <a:rPr lang="en-US" b="1">
                    <a:latin typeface="Franklin Gothic Book" pitchFamily="34" charset="0"/>
                  </a:rPr>
                  <a:t>Volunteer Leadership</a:t>
                </a:r>
              </a:p>
            </p:txBody>
          </p:sp>
        </p:grpSp>
        <p:grpSp>
          <p:nvGrpSpPr>
            <p:cNvPr id="19" name="Group 23"/>
            <p:cNvGrpSpPr>
              <a:grpSpLocks/>
            </p:cNvGrpSpPr>
            <p:nvPr/>
          </p:nvGrpSpPr>
          <p:grpSpPr bwMode="auto">
            <a:xfrm>
              <a:off x="2112" y="1632"/>
              <a:ext cx="1307" cy="1040"/>
              <a:chOff x="2160" y="1632"/>
              <a:chExt cx="1307" cy="1040"/>
            </a:xfrm>
          </p:grpSpPr>
          <p:sp>
            <p:nvSpPr>
              <p:cNvPr id="20" name="Oval 24"/>
              <p:cNvSpPr>
                <a:spLocks noChangeArrowheads="1"/>
              </p:cNvSpPr>
              <p:nvPr/>
            </p:nvSpPr>
            <p:spPr bwMode="auto">
              <a:xfrm>
                <a:off x="2160" y="1632"/>
                <a:ext cx="1307" cy="1040"/>
              </a:xfrm>
              <a:prstGeom prst="heart">
                <a:avLst/>
              </a:prstGeom>
              <a:solidFill>
                <a:srgbClr val="FF0000">
                  <a:alpha val="65097"/>
                </a:srgbClr>
              </a:solidFill>
              <a:ln w="9525">
                <a:solidFill>
                  <a:schemeClr val="tx1"/>
                </a:solidFill>
                <a:round/>
                <a:headEnd/>
                <a:tailEnd/>
              </a:ln>
            </p:spPr>
            <p:txBody>
              <a:bodyPr wrap="none" lIns="91418" tIns="45710" rIns="91418" bIns="45710" anchor="ctr"/>
              <a:lstStyle/>
              <a:p>
                <a:endParaRPr lang="en-US"/>
              </a:p>
            </p:txBody>
          </p:sp>
          <p:sp>
            <p:nvSpPr>
              <p:cNvPr id="21" name="Text Box 25"/>
              <p:cNvSpPr txBox="1">
                <a:spLocks noChangeArrowheads="1"/>
              </p:cNvSpPr>
              <p:nvPr/>
            </p:nvSpPr>
            <p:spPr bwMode="auto">
              <a:xfrm>
                <a:off x="2304" y="1776"/>
                <a:ext cx="1056" cy="769"/>
              </a:xfrm>
              <a:prstGeom prst="rect">
                <a:avLst/>
              </a:prstGeom>
              <a:noFill/>
              <a:ln w="9525">
                <a:noFill/>
                <a:miter lim="800000"/>
                <a:headEnd/>
                <a:tailEnd/>
              </a:ln>
            </p:spPr>
            <p:txBody>
              <a:bodyPr wrap="square" lIns="91418" tIns="45710" rIns="91418" bIns="45710">
                <a:spAutoFit/>
              </a:bodyPr>
              <a:lstStyle/>
              <a:p>
                <a:pPr algn="ctr">
                  <a:spcBef>
                    <a:spcPct val="50000"/>
                  </a:spcBef>
                </a:pPr>
                <a:r>
                  <a:rPr lang="en-US" b="1" dirty="0" smtClean="0">
                    <a:latin typeface="Franklin Gothic Book" pitchFamily="34" charset="0"/>
                  </a:rPr>
                  <a:t> Donor Centered + Mission Focused</a:t>
                </a:r>
                <a:endParaRPr lang="en-US" b="1" dirty="0">
                  <a:latin typeface="Franklin Gothic Book" pitchFamily="34" charset="0"/>
                </a:endParaRPr>
              </a:p>
            </p:txBody>
          </p:sp>
        </p:gr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PP100thTrefoil_Arial">
  <a:themeElements>
    <a:clrScheme name="girl Scouts">
      <a:dk1>
        <a:sysClr val="windowText" lastClr="000000"/>
      </a:dk1>
      <a:lt1>
        <a:sysClr val="window" lastClr="FFFFFF"/>
      </a:lt1>
      <a:dk2>
        <a:srgbClr val="00AE58"/>
      </a:dk2>
      <a:lt2>
        <a:srgbClr val="BCBEC0"/>
      </a:lt2>
      <a:accent1>
        <a:srgbClr val="00AE58"/>
      </a:accent1>
      <a:accent2>
        <a:srgbClr val="3DB7E4"/>
      </a:accent2>
      <a:accent3>
        <a:srgbClr val="F3CF45"/>
      </a:accent3>
      <a:accent4>
        <a:srgbClr val="8E258D"/>
      </a:accent4>
      <a:accent5>
        <a:srgbClr val="3DB7E4"/>
      </a:accent5>
      <a:accent6>
        <a:srgbClr val="F3CF45"/>
      </a:accent6>
      <a:hlink>
        <a:srgbClr val="C60C2E"/>
      </a:hlink>
      <a:folHlink>
        <a:srgbClr val="8E258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PP100thTrefoil_Arial</Template>
  <TotalTime>746</TotalTime>
  <Words>6268</Words>
  <Application>Microsoft Office PowerPoint</Application>
  <PresentationFormat>Custom</PresentationFormat>
  <Paragraphs>424</Paragraphs>
  <Slides>37</Slides>
  <Notes>36</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PP100thTrefoil_Arial</vt:lpstr>
      <vt:lpstr>  Building a Culture of Philanthropy for  Girl Scouts</vt:lpstr>
      <vt:lpstr>What we’ll cover</vt:lpstr>
      <vt:lpstr>Interactive Exercise</vt:lpstr>
      <vt:lpstr>PowerPoint Presentation</vt:lpstr>
      <vt:lpstr>PowerPoint Presentation</vt:lpstr>
      <vt:lpstr>PowerPoint Presentation</vt:lpstr>
      <vt:lpstr>PowerPoint Presentation</vt:lpstr>
      <vt:lpstr>Culture of Philanthropy</vt:lpstr>
      <vt:lpstr>Culture of Philanthropy </vt:lpstr>
      <vt:lpstr>2012 Contributions $316.23billion (in billions of dollars – all figures are rounded) </vt:lpstr>
      <vt:lpstr>Western Ohio 2012 Contributions: $1,454,193</vt:lpstr>
      <vt:lpstr>PowerPoint Presentation</vt:lpstr>
      <vt:lpstr>Board Members’ Role </vt:lpstr>
      <vt:lpstr>Relationship Development</vt:lpstr>
      <vt:lpstr>Board Members’ Role: Identification &amp; Qualification</vt:lpstr>
      <vt:lpstr>Board Members’ Role:  Discovery Conversations</vt:lpstr>
      <vt:lpstr>Discovery Visit Exercise</vt:lpstr>
      <vt:lpstr>Board Members’ Role: Cultivation of Donors and Prospects</vt:lpstr>
      <vt:lpstr>Board Members’ Role: Solicitation “The Ask”</vt:lpstr>
      <vt:lpstr>Major Gift Ask</vt:lpstr>
      <vt:lpstr>Board Members’ Role: Stewardship of Donor Relationships</vt:lpstr>
      <vt:lpstr>Stewardship 411</vt:lpstr>
      <vt:lpstr>People Fail to Give Because </vt:lpstr>
      <vt:lpstr>Fundraising Truisms </vt:lpstr>
      <vt:lpstr>Commitment and Persistence</vt:lpstr>
      <vt:lpstr>Share the Joy-Tell Your Story</vt:lpstr>
      <vt:lpstr>Ready, Set, Going! The Campaign for Girls</vt:lpstr>
      <vt:lpstr>The Campaign for Girls</vt:lpstr>
      <vt:lpstr>ARC of Development </vt:lpstr>
      <vt:lpstr>Move the Paradigm</vt:lpstr>
      <vt:lpstr>Special Events</vt:lpstr>
      <vt:lpstr>PowerPoint Presentation</vt:lpstr>
      <vt:lpstr>A Bias for Action</vt:lpstr>
      <vt:lpstr>Elevator Speech</vt:lpstr>
      <vt:lpstr>Team Sport</vt:lpstr>
      <vt:lpstr>Next Steps?</vt:lpstr>
      <vt:lpstr>Questions?</vt:lpstr>
    </vt:vector>
  </TitlesOfParts>
  <Company>Girl Scouts of the USA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This Template</dc:title>
  <dc:creator>gmendez</dc:creator>
  <cp:lastModifiedBy>Khary Wilson</cp:lastModifiedBy>
  <cp:revision>104</cp:revision>
  <cp:lastPrinted>2013-10-04T14:59:12Z</cp:lastPrinted>
  <dcterms:created xsi:type="dcterms:W3CDTF">2012-06-27T16:37:18Z</dcterms:created>
  <dcterms:modified xsi:type="dcterms:W3CDTF">2013-10-04T14:59:19Z</dcterms:modified>
</cp:coreProperties>
</file>